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90" r:id="rId5"/>
    <p:sldId id="258" r:id="rId6"/>
    <p:sldId id="259" r:id="rId7"/>
    <p:sldId id="260" r:id="rId8"/>
    <p:sldId id="289" r:id="rId9"/>
    <p:sldId id="276" r:id="rId10"/>
    <p:sldId id="261" r:id="rId11"/>
    <p:sldId id="262" r:id="rId12"/>
    <p:sldId id="263" r:id="rId13"/>
    <p:sldId id="265" r:id="rId14"/>
    <p:sldId id="266" r:id="rId15"/>
    <p:sldId id="291" r:id="rId16"/>
    <p:sldId id="292" r:id="rId17"/>
    <p:sldId id="293" r:id="rId18"/>
    <p:sldId id="277" r:id="rId19"/>
    <p:sldId id="264" r:id="rId20"/>
    <p:sldId id="294" r:id="rId21"/>
    <p:sldId id="295" r:id="rId22"/>
    <p:sldId id="296" r:id="rId23"/>
    <p:sldId id="278" r:id="rId24"/>
    <p:sldId id="267" r:id="rId25"/>
    <p:sldId id="268" r:id="rId26"/>
    <p:sldId id="287" r:id="rId27"/>
    <p:sldId id="288" r:id="rId28"/>
    <p:sldId id="282" r:id="rId29"/>
    <p:sldId id="297" r:id="rId30"/>
    <p:sldId id="283" r:id="rId31"/>
    <p:sldId id="284" r:id="rId32"/>
    <p:sldId id="285" r:id="rId33"/>
    <p:sldId id="279" r:id="rId34"/>
    <p:sldId id="269" r:id="rId35"/>
    <p:sldId id="270" r:id="rId36"/>
    <p:sldId id="281" r:id="rId37"/>
    <p:sldId id="271" r:id="rId38"/>
    <p:sldId id="299" r:id="rId39"/>
    <p:sldId id="272" r:id="rId40"/>
    <p:sldId id="298" r:id="rId41"/>
    <p:sldId id="273" r:id="rId42"/>
    <p:sldId id="274" r:id="rId43"/>
    <p:sldId id="301" r:id="rId44"/>
    <p:sldId id="300" r:id="rId45"/>
    <p:sldId id="28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58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195F54-38B2-4B36-88F3-56BDA4A20D0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vi-VN"/>
        </a:p>
      </dgm:t>
    </dgm:pt>
    <dgm:pt modelId="{9E7B95E9-B398-41EF-A287-BB869C16BB4A}">
      <dgm:prSet phldrT="[Text]"/>
      <dgm:spPr/>
      <dgm:t>
        <a:bodyPr/>
        <a:lstStyle/>
        <a:p>
          <a:r>
            <a:rPr lang="vi-VN" dirty="0"/>
            <a:t>Giới thiệu khái quát 1C:DM</a:t>
          </a:r>
        </a:p>
      </dgm:t>
    </dgm:pt>
    <dgm:pt modelId="{47AF2760-82D2-414A-88A0-33C4D6393C5B}" type="parTrans" cxnId="{7BA74C2C-E519-472D-BFEF-174B8227AF78}">
      <dgm:prSet/>
      <dgm:spPr/>
      <dgm:t>
        <a:bodyPr/>
        <a:lstStyle/>
        <a:p>
          <a:endParaRPr lang="vi-VN"/>
        </a:p>
      </dgm:t>
    </dgm:pt>
    <dgm:pt modelId="{E66A1DC2-4227-481D-ABCC-2FB6C4444ADF}" type="sibTrans" cxnId="{7BA74C2C-E519-472D-BFEF-174B8227AF78}">
      <dgm:prSet/>
      <dgm:spPr/>
      <dgm:t>
        <a:bodyPr/>
        <a:lstStyle/>
        <a:p>
          <a:endParaRPr lang="vi-VN"/>
        </a:p>
      </dgm:t>
    </dgm:pt>
    <dgm:pt modelId="{DE204589-6194-40B1-B2E5-3513C2472100}">
      <dgm:prSet phldrT="[Text]"/>
      <dgm:spPr/>
      <dgm:t>
        <a:bodyPr/>
        <a:lstStyle/>
        <a:p>
          <a:r>
            <a:rPr lang="vi-VN" dirty="0"/>
            <a:t>Lập Kế hoạch công việc (Cấp quản lý)</a:t>
          </a:r>
        </a:p>
      </dgm:t>
    </dgm:pt>
    <dgm:pt modelId="{F3E99C18-D60A-46B5-85DC-C82850B2B681}" type="parTrans" cxnId="{78C64180-A544-43F2-91DF-600042A6FCD5}">
      <dgm:prSet/>
      <dgm:spPr/>
      <dgm:t>
        <a:bodyPr/>
        <a:lstStyle/>
        <a:p>
          <a:endParaRPr lang="vi-VN"/>
        </a:p>
      </dgm:t>
    </dgm:pt>
    <dgm:pt modelId="{EE560160-D3DC-40ED-B3D2-09AF397648EC}" type="sibTrans" cxnId="{78C64180-A544-43F2-91DF-600042A6FCD5}">
      <dgm:prSet/>
      <dgm:spPr/>
      <dgm:t>
        <a:bodyPr/>
        <a:lstStyle/>
        <a:p>
          <a:endParaRPr lang="vi-VN"/>
        </a:p>
      </dgm:t>
    </dgm:pt>
    <dgm:pt modelId="{D31777B8-4901-4A8D-8013-6F2AB5E8CE89}">
      <dgm:prSet phldrT="[Text]"/>
      <dgm:spPr/>
      <dgm:t>
        <a:bodyPr/>
        <a:lstStyle/>
        <a:p>
          <a:r>
            <a:rPr lang="vi-VN" dirty="0"/>
            <a:t>Giao việc theo Kế hoạch công việc (Cấp quản lý)</a:t>
          </a:r>
        </a:p>
      </dgm:t>
    </dgm:pt>
    <dgm:pt modelId="{8EF5D8D4-66A9-4D2D-9FDB-3AB0A5A63535}" type="parTrans" cxnId="{C0383E97-6494-450E-AF06-F83CB0C0CC30}">
      <dgm:prSet/>
      <dgm:spPr/>
      <dgm:t>
        <a:bodyPr/>
        <a:lstStyle/>
        <a:p>
          <a:endParaRPr lang="vi-VN"/>
        </a:p>
      </dgm:t>
    </dgm:pt>
    <dgm:pt modelId="{E6BE05A1-ED3F-433C-B29F-A80C0AAF3E95}" type="sibTrans" cxnId="{C0383E97-6494-450E-AF06-F83CB0C0CC30}">
      <dgm:prSet/>
      <dgm:spPr/>
      <dgm:t>
        <a:bodyPr/>
        <a:lstStyle/>
        <a:p>
          <a:endParaRPr lang="vi-VN"/>
        </a:p>
      </dgm:t>
    </dgm:pt>
    <dgm:pt modelId="{5817BE92-3F60-4E04-AFF2-FB050BCE3795}">
      <dgm:prSet phldrT="[Text]"/>
      <dgm:spPr/>
      <dgm:t>
        <a:bodyPr/>
        <a:lstStyle/>
        <a:p>
          <a:r>
            <a:rPr lang="vi-VN" dirty="0"/>
            <a:t>Thực hiện công việc, Báo cáo kết quả công việc và Ghi nhận Công lao động (Cấp dưới)</a:t>
          </a:r>
        </a:p>
      </dgm:t>
    </dgm:pt>
    <dgm:pt modelId="{6D21A380-3138-44E6-AB8D-F1B3BABBAEF9}" type="parTrans" cxnId="{268C73AD-3F50-42A2-80CB-9C04A4DEA311}">
      <dgm:prSet/>
      <dgm:spPr/>
      <dgm:t>
        <a:bodyPr/>
        <a:lstStyle/>
        <a:p>
          <a:endParaRPr lang="vi-VN"/>
        </a:p>
      </dgm:t>
    </dgm:pt>
    <dgm:pt modelId="{35E6E9CA-1CFE-468B-BC4E-FB06A26BCBDE}" type="sibTrans" cxnId="{268C73AD-3F50-42A2-80CB-9C04A4DEA311}">
      <dgm:prSet/>
      <dgm:spPr/>
      <dgm:t>
        <a:bodyPr/>
        <a:lstStyle/>
        <a:p>
          <a:endParaRPr lang="vi-VN"/>
        </a:p>
      </dgm:t>
    </dgm:pt>
    <dgm:pt modelId="{FACAAFCB-BEC2-45A5-BABA-181E59F1CE24}">
      <dgm:prSet phldrT="[Text]"/>
      <dgm:spPr/>
      <dgm:t>
        <a:bodyPr/>
        <a:lstStyle/>
        <a:p>
          <a:r>
            <a:rPr lang="vi-VN" dirty="0"/>
            <a:t>Trao đổi công việc, đính kèm tài liệu</a:t>
          </a:r>
        </a:p>
      </dgm:t>
    </dgm:pt>
    <dgm:pt modelId="{16C34F25-7D7D-4C30-9DC8-66B0F01FE782}" type="parTrans" cxnId="{CB6DB370-05FC-43BA-B800-7110BC3F05FF}">
      <dgm:prSet/>
      <dgm:spPr/>
      <dgm:t>
        <a:bodyPr/>
        <a:lstStyle/>
        <a:p>
          <a:endParaRPr lang="vi-VN"/>
        </a:p>
      </dgm:t>
    </dgm:pt>
    <dgm:pt modelId="{2019843D-AA41-4734-B5D3-E1AF5A6390FC}" type="sibTrans" cxnId="{CB6DB370-05FC-43BA-B800-7110BC3F05FF}">
      <dgm:prSet/>
      <dgm:spPr/>
      <dgm:t>
        <a:bodyPr/>
        <a:lstStyle/>
        <a:p>
          <a:endParaRPr lang="vi-VN"/>
        </a:p>
      </dgm:t>
    </dgm:pt>
    <dgm:pt modelId="{E0B34A9C-F533-4162-8C3A-056D7FDBD69F}">
      <dgm:prSet phldrT="[Text]"/>
      <dgm:spPr/>
      <dgm:t>
        <a:bodyPr/>
        <a:lstStyle/>
        <a:p>
          <a:r>
            <a:rPr lang="vi-VN" dirty="0"/>
            <a:t>Xin phép vắng mặt</a:t>
          </a:r>
        </a:p>
      </dgm:t>
    </dgm:pt>
    <dgm:pt modelId="{3FB9CEA0-78AF-4C4A-B647-725B207C5CC8}" type="parTrans" cxnId="{2678B84F-3447-472E-A37E-03EA4D175710}">
      <dgm:prSet/>
      <dgm:spPr/>
      <dgm:t>
        <a:bodyPr/>
        <a:lstStyle/>
        <a:p>
          <a:endParaRPr lang="vi-VN"/>
        </a:p>
      </dgm:t>
    </dgm:pt>
    <dgm:pt modelId="{C23AAD27-7D66-457D-A639-05DDE0658C89}" type="sibTrans" cxnId="{2678B84F-3447-472E-A37E-03EA4D175710}">
      <dgm:prSet/>
      <dgm:spPr/>
      <dgm:t>
        <a:bodyPr/>
        <a:lstStyle/>
        <a:p>
          <a:endParaRPr lang="vi-VN"/>
        </a:p>
      </dgm:t>
    </dgm:pt>
    <dgm:pt modelId="{61D6083D-D07A-4382-876C-B174E67CFF0C}">
      <dgm:prSet phldrT="[Text]"/>
      <dgm:spPr/>
      <dgm:t>
        <a:bodyPr/>
        <a:lstStyle/>
        <a:p>
          <a:r>
            <a:rPr lang="vi-VN" dirty="0"/>
            <a:t>Gia hạn công việc (Cấp dưới thương lượng với Cấp giao việc)</a:t>
          </a:r>
        </a:p>
      </dgm:t>
    </dgm:pt>
    <dgm:pt modelId="{1147C9A1-434C-4644-A04F-E738570F5C56}" type="parTrans" cxnId="{D79E7C06-4DAE-4478-8D61-9B869DD7094B}">
      <dgm:prSet/>
      <dgm:spPr/>
      <dgm:t>
        <a:bodyPr/>
        <a:lstStyle/>
        <a:p>
          <a:endParaRPr lang="vi-VN"/>
        </a:p>
      </dgm:t>
    </dgm:pt>
    <dgm:pt modelId="{AAF086F5-4BDE-426E-B580-B107CECD1D39}" type="sibTrans" cxnId="{D79E7C06-4DAE-4478-8D61-9B869DD7094B}">
      <dgm:prSet/>
      <dgm:spPr/>
      <dgm:t>
        <a:bodyPr/>
        <a:lstStyle/>
        <a:p>
          <a:endParaRPr lang="vi-VN"/>
        </a:p>
      </dgm:t>
    </dgm:pt>
    <dgm:pt modelId="{5E63E81E-EC97-40FF-A68A-6FDD9C4AEDDB}" type="pres">
      <dgm:prSet presAssocID="{12195F54-38B2-4B36-88F3-56BDA4A20D04}" presName="Name0" presStyleCnt="0">
        <dgm:presLayoutVars>
          <dgm:chMax val="7"/>
          <dgm:chPref val="7"/>
          <dgm:dir/>
        </dgm:presLayoutVars>
      </dgm:prSet>
      <dgm:spPr/>
    </dgm:pt>
    <dgm:pt modelId="{2C1C8ED5-0227-4168-A77E-474EC3F1FD40}" type="pres">
      <dgm:prSet presAssocID="{12195F54-38B2-4B36-88F3-56BDA4A20D04}" presName="Name1" presStyleCnt="0"/>
      <dgm:spPr/>
    </dgm:pt>
    <dgm:pt modelId="{3BCA580D-DFB8-4887-A54F-88302B057E02}" type="pres">
      <dgm:prSet presAssocID="{12195F54-38B2-4B36-88F3-56BDA4A20D04}" presName="cycle" presStyleCnt="0"/>
      <dgm:spPr/>
    </dgm:pt>
    <dgm:pt modelId="{4A004866-8BAC-4004-A35B-0126247168D5}" type="pres">
      <dgm:prSet presAssocID="{12195F54-38B2-4B36-88F3-56BDA4A20D04}" presName="srcNode" presStyleLbl="node1" presStyleIdx="0" presStyleCnt="7"/>
      <dgm:spPr/>
    </dgm:pt>
    <dgm:pt modelId="{6FDFC6F1-9856-47B3-9DAE-B186D7CD479B}" type="pres">
      <dgm:prSet presAssocID="{12195F54-38B2-4B36-88F3-56BDA4A20D04}" presName="conn" presStyleLbl="parChTrans1D2" presStyleIdx="0" presStyleCnt="1"/>
      <dgm:spPr/>
    </dgm:pt>
    <dgm:pt modelId="{E53BD07F-CEF3-4857-90CB-AF73C31352D5}" type="pres">
      <dgm:prSet presAssocID="{12195F54-38B2-4B36-88F3-56BDA4A20D04}" presName="extraNode" presStyleLbl="node1" presStyleIdx="0" presStyleCnt="7"/>
      <dgm:spPr/>
    </dgm:pt>
    <dgm:pt modelId="{B33E6DB8-61F5-4AF1-A67E-8D7EF27A532F}" type="pres">
      <dgm:prSet presAssocID="{12195F54-38B2-4B36-88F3-56BDA4A20D04}" presName="dstNode" presStyleLbl="node1" presStyleIdx="0" presStyleCnt="7"/>
      <dgm:spPr/>
    </dgm:pt>
    <dgm:pt modelId="{B694C6C0-A416-4C42-B948-588A2A258CF6}" type="pres">
      <dgm:prSet presAssocID="{9E7B95E9-B398-41EF-A287-BB869C16BB4A}" presName="text_1" presStyleLbl="node1" presStyleIdx="0" presStyleCnt="7">
        <dgm:presLayoutVars>
          <dgm:bulletEnabled val="1"/>
        </dgm:presLayoutVars>
      </dgm:prSet>
      <dgm:spPr/>
    </dgm:pt>
    <dgm:pt modelId="{16554DE0-08C6-4C7B-BE54-984280385C66}" type="pres">
      <dgm:prSet presAssocID="{9E7B95E9-B398-41EF-A287-BB869C16BB4A}" presName="accent_1" presStyleCnt="0"/>
      <dgm:spPr/>
    </dgm:pt>
    <dgm:pt modelId="{1D634DFA-28DB-4510-A553-C357B44A9541}" type="pres">
      <dgm:prSet presAssocID="{9E7B95E9-B398-41EF-A287-BB869C16BB4A}" presName="accentRepeatNode" presStyleLbl="solidFgAcc1" presStyleIdx="0" presStyleCnt="7"/>
      <dgm:spPr/>
    </dgm:pt>
    <dgm:pt modelId="{D4C7E40A-7007-4825-A0AF-C17CBCCA2B77}" type="pres">
      <dgm:prSet presAssocID="{DE204589-6194-40B1-B2E5-3513C2472100}" presName="text_2" presStyleLbl="node1" presStyleIdx="1" presStyleCnt="7">
        <dgm:presLayoutVars>
          <dgm:bulletEnabled val="1"/>
        </dgm:presLayoutVars>
      </dgm:prSet>
      <dgm:spPr/>
    </dgm:pt>
    <dgm:pt modelId="{85787763-9000-4664-823F-7FD12AF85DF2}" type="pres">
      <dgm:prSet presAssocID="{DE204589-6194-40B1-B2E5-3513C2472100}" presName="accent_2" presStyleCnt="0"/>
      <dgm:spPr/>
    </dgm:pt>
    <dgm:pt modelId="{D0068A12-0F5A-4A24-BA97-FE679171C151}" type="pres">
      <dgm:prSet presAssocID="{DE204589-6194-40B1-B2E5-3513C2472100}" presName="accentRepeatNode" presStyleLbl="solidFgAcc1" presStyleIdx="1" presStyleCnt="7"/>
      <dgm:spPr/>
    </dgm:pt>
    <dgm:pt modelId="{3AC61B51-CE52-4564-AFCF-54B31A77ACF6}" type="pres">
      <dgm:prSet presAssocID="{D31777B8-4901-4A8D-8013-6F2AB5E8CE89}" presName="text_3" presStyleLbl="node1" presStyleIdx="2" presStyleCnt="7">
        <dgm:presLayoutVars>
          <dgm:bulletEnabled val="1"/>
        </dgm:presLayoutVars>
      </dgm:prSet>
      <dgm:spPr/>
    </dgm:pt>
    <dgm:pt modelId="{D534D568-2CC0-4CBE-A827-1B0B53639056}" type="pres">
      <dgm:prSet presAssocID="{D31777B8-4901-4A8D-8013-6F2AB5E8CE89}" presName="accent_3" presStyleCnt="0"/>
      <dgm:spPr/>
    </dgm:pt>
    <dgm:pt modelId="{205E347C-98F3-45D6-91E7-EE6FD6D237E4}" type="pres">
      <dgm:prSet presAssocID="{D31777B8-4901-4A8D-8013-6F2AB5E8CE89}" presName="accentRepeatNode" presStyleLbl="solidFgAcc1" presStyleIdx="2" presStyleCnt="7"/>
      <dgm:spPr/>
    </dgm:pt>
    <dgm:pt modelId="{FCBD93B4-779E-4769-A4C7-174B164C539A}" type="pres">
      <dgm:prSet presAssocID="{5817BE92-3F60-4E04-AFF2-FB050BCE3795}" presName="text_4" presStyleLbl="node1" presStyleIdx="3" presStyleCnt="7">
        <dgm:presLayoutVars>
          <dgm:bulletEnabled val="1"/>
        </dgm:presLayoutVars>
      </dgm:prSet>
      <dgm:spPr/>
    </dgm:pt>
    <dgm:pt modelId="{E23B27E8-3F4D-48EF-BFE2-B3EF727BB7D6}" type="pres">
      <dgm:prSet presAssocID="{5817BE92-3F60-4E04-AFF2-FB050BCE3795}" presName="accent_4" presStyleCnt="0"/>
      <dgm:spPr/>
    </dgm:pt>
    <dgm:pt modelId="{31785114-3514-4A72-A5F1-DE7A26E2D4CF}" type="pres">
      <dgm:prSet presAssocID="{5817BE92-3F60-4E04-AFF2-FB050BCE3795}" presName="accentRepeatNode" presStyleLbl="solidFgAcc1" presStyleIdx="3" presStyleCnt="7"/>
      <dgm:spPr/>
    </dgm:pt>
    <dgm:pt modelId="{C552CFC1-C8F6-4552-A047-7C712FFCDB08}" type="pres">
      <dgm:prSet presAssocID="{61D6083D-D07A-4382-876C-B174E67CFF0C}" presName="text_5" presStyleLbl="node1" presStyleIdx="4" presStyleCnt="7">
        <dgm:presLayoutVars>
          <dgm:bulletEnabled val="1"/>
        </dgm:presLayoutVars>
      </dgm:prSet>
      <dgm:spPr/>
    </dgm:pt>
    <dgm:pt modelId="{A31C30C8-CCF9-4828-8F08-50C388BE6588}" type="pres">
      <dgm:prSet presAssocID="{61D6083D-D07A-4382-876C-B174E67CFF0C}" presName="accent_5" presStyleCnt="0"/>
      <dgm:spPr/>
    </dgm:pt>
    <dgm:pt modelId="{FE261E5A-C9C9-4AF0-8B93-D985F1624319}" type="pres">
      <dgm:prSet presAssocID="{61D6083D-D07A-4382-876C-B174E67CFF0C}" presName="accentRepeatNode" presStyleLbl="solidFgAcc1" presStyleIdx="4" presStyleCnt="7"/>
      <dgm:spPr/>
    </dgm:pt>
    <dgm:pt modelId="{8A030E40-ABEB-4FF2-B0D0-DFD74C6CDA7D}" type="pres">
      <dgm:prSet presAssocID="{FACAAFCB-BEC2-45A5-BABA-181E59F1CE24}" presName="text_6" presStyleLbl="node1" presStyleIdx="5" presStyleCnt="7">
        <dgm:presLayoutVars>
          <dgm:bulletEnabled val="1"/>
        </dgm:presLayoutVars>
      </dgm:prSet>
      <dgm:spPr/>
    </dgm:pt>
    <dgm:pt modelId="{84D069DD-1474-46D1-92C6-99EAB0C0513C}" type="pres">
      <dgm:prSet presAssocID="{FACAAFCB-BEC2-45A5-BABA-181E59F1CE24}" presName="accent_6" presStyleCnt="0"/>
      <dgm:spPr/>
    </dgm:pt>
    <dgm:pt modelId="{308D0029-2A9E-4FD1-918C-FE98CEF11EBC}" type="pres">
      <dgm:prSet presAssocID="{FACAAFCB-BEC2-45A5-BABA-181E59F1CE24}" presName="accentRepeatNode" presStyleLbl="solidFgAcc1" presStyleIdx="5" presStyleCnt="7"/>
      <dgm:spPr/>
    </dgm:pt>
    <dgm:pt modelId="{CC181C7F-B5A1-4292-97CB-A4522EAF2080}" type="pres">
      <dgm:prSet presAssocID="{E0B34A9C-F533-4162-8C3A-056D7FDBD69F}" presName="text_7" presStyleLbl="node1" presStyleIdx="6" presStyleCnt="7">
        <dgm:presLayoutVars>
          <dgm:bulletEnabled val="1"/>
        </dgm:presLayoutVars>
      </dgm:prSet>
      <dgm:spPr/>
    </dgm:pt>
    <dgm:pt modelId="{798D0A02-DE62-4A6A-AE1F-45B4FA52084C}" type="pres">
      <dgm:prSet presAssocID="{E0B34A9C-F533-4162-8C3A-056D7FDBD69F}" presName="accent_7" presStyleCnt="0"/>
      <dgm:spPr/>
    </dgm:pt>
    <dgm:pt modelId="{721CE05E-DC02-4911-9023-AEBF3945B82A}" type="pres">
      <dgm:prSet presAssocID="{E0B34A9C-F533-4162-8C3A-056D7FDBD69F}" presName="accentRepeatNode" presStyleLbl="solidFgAcc1" presStyleIdx="6" presStyleCnt="7"/>
      <dgm:spPr/>
    </dgm:pt>
  </dgm:ptLst>
  <dgm:cxnLst>
    <dgm:cxn modelId="{D79E7C06-4DAE-4478-8D61-9B869DD7094B}" srcId="{12195F54-38B2-4B36-88F3-56BDA4A20D04}" destId="{61D6083D-D07A-4382-876C-B174E67CFF0C}" srcOrd="4" destOrd="0" parTransId="{1147C9A1-434C-4644-A04F-E738570F5C56}" sibTransId="{AAF086F5-4BDE-426E-B580-B107CECD1D39}"/>
    <dgm:cxn modelId="{6C6D440F-7BFE-4D59-9675-276664D3F2B8}" type="presOf" srcId="{E0B34A9C-F533-4162-8C3A-056D7FDBD69F}" destId="{CC181C7F-B5A1-4292-97CB-A4522EAF2080}" srcOrd="0" destOrd="0" presId="urn:microsoft.com/office/officeart/2008/layout/VerticalCurvedList"/>
    <dgm:cxn modelId="{7BA74C2C-E519-472D-BFEF-174B8227AF78}" srcId="{12195F54-38B2-4B36-88F3-56BDA4A20D04}" destId="{9E7B95E9-B398-41EF-A287-BB869C16BB4A}" srcOrd="0" destOrd="0" parTransId="{47AF2760-82D2-414A-88A0-33C4D6393C5B}" sibTransId="{E66A1DC2-4227-481D-ABCC-2FB6C4444ADF}"/>
    <dgm:cxn modelId="{6E10BE3D-A634-4922-B6F5-4C997D71C9A8}" type="presOf" srcId="{5817BE92-3F60-4E04-AFF2-FB050BCE3795}" destId="{FCBD93B4-779E-4769-A4C7-174B164C539A}" srcOrd="0" destOrd="0" presId="urn:microsoft.com/office/officeart/2008/layout/VerticalCurvedList"/>
    <dgm:cxn modelId="{2678B84F-3447-472E-A37E-03EA4D175710}" srcId="{12195F54-38B2-4B36-88F3-56BDA4A20D04}" destId="{E0B34A9C-F533-4162-8C3A-056D7FDBD69F}" srcOrd="6" destOrd="0" parTransId="{3FB9CEA0-78AF-4C4A-B647-725B207C5CC8}" sibTransId="{C23AAD27-7D66-457D-A639-05DDE0658C89}"/>
    <dgm:cxn modelId="{CB6DB370-05FC-43BA-B800-7110BC3F05FF}" srcId="{12195F54-38B2-4B36-88F3-56BDA4A20D04}" destId="{FACAAFCB-BEC2-45A5-BABA-181E59F1CE24}" srcOrd="5" destOrd="0" parTransId="{16C34F25-7D7D-4C30-9DC8-66B0F01FE782}" sibTransId="{2019843D-AA41-4734-B5D3-E1AF5A6390FC}"/>
    <dgm:cxn modelId="{8738B875-87F7-4002-B842-A20CA85EB46B}" type="presOf" srcId="{D31777B8-4901-4A8D-8013-6F2AB5E8CE89}" destId="{3AC61B51-CE52-4564-AFCF-54B31A77ACF6}" srcOrd="0" destOrd="0" presId="urn:microsoft.com/office/officeart/2008/layout/VerticalCurvedList"/>
    <dgm:cxn modelId="{5976BC7D-248C-4F27-89D4-47BEC3334438}" type="presOf" srcId="{12195F54-38B2-4B36-88F3-56BDA4A20D04}" destId="{5E63E81E-EC97-40FF-A68A-6FDD9C4AEDDB}" srcOrd="0" destOrd="0" presId="urn:microsoft.com/office/officeart/2008/layout/VerticalCurvedList"/>
    <dgm:cxn modelId="{78C64180-A544-43F2-91DF-600042A6FCD5}" srcId="{12195F54-38B2-4B36-88F3-56BDA4A20D04}" destId="{DE204589-6194-40B1-B2E5-3513C2472100}" srcOrd="1" destOrd="0" parTransId="{F3E99C18-D60A-46B5-85DC-C82850B2B681}" sibTransId="{EE560160-D3DC-40ED-B3D2-09AF397648EC}"/>
    <dgm:cxn modelId="{C0383E97-6494-450E-AF06-F83CB0C0CC30}" srcId="{12195F54-38B2-4B36-88F3-56BDA4A20D04}" destId="{D31777B8-4901-4A8D-8013-6F2AB5E8CE89}" srcOrd="2" destOrd="0" parTransId="{8EF5D8D4-66A9-4D2D-9FDB-3AB0A5A63535}" sibTransId="{E6BE05A1-ED3F-433C-B29F-A80C0AAF3E95}"/>
    <dgm:cxn modelId="{2EF4E997-4139-4DC9-9B15-A429D28BB3D8}" type="presOf" srcId="{E66A1DC2-4227-481D-ABCC-2FB6C4444ADF}" destId="{6FDFC6F1-9856-47B3-9DAE-B186D7CD479B}" srcOrd="0" destOrd="0" presId="urn:microsoft.com/office/officeart/2008/layout/VerticalCurvedList"/>
    <dgm:cxn modelId="{268C73AD-3F50-42A2-80CB-9C04A4DEA311}" srcId="{12195F54-38B2-4B36-88F3-56BDA4A20D04}" destId="{5817BE92-3F60-4E04-AFF2-FB050BCE3795}" srcOrd="3" destOrd="0" parTransId="{6D21A380-3138-44E6-AB8D-F1B3BABBAEF9}" sibTransId="{35E6E9CA-1CFE-468B-BC4E-FB06A26BCBDE}"/>
    <dgm:cxn modelId="{326F41CF-778D-486F-87C4-C7A1CB8057E7}" type="presOf" srcId="{DE204589-6194-40B1-B2E5-3513C2472100}" destId="{D4C7E40A-7007-4825-A0AF-C17CBCCA2B77}" srcOrd="0" destOrd="0" presId="urn:microsoft.com/office/officeart/2008/layout/VerticalCurvedList"/>
    <dgm:cxn modelId="{43CCD1CF-572D-4BFC-A904-E8B40F84D757}" type="presOf" srcId="{61D6083D-D07A-4382-876C-B174E67CFF0C}" destId="{C552CFC1-C8F6-4552-A047-7C712FFCDB08}" srcOrd="0" destOrd="0" presId="urn:microsoft.com/office/officeart/2008/layout/VerticalCurvedList"/>
    <dgm:cxn modelId="{6BCB57F0-0DB7-49DB-90FE-EC183903A757}" type="presOf" srcId="{FACAAFCB-BEC2-45A5-BABA-181E59F1CE24}" destId="{8A030E40-ABEB-4FF2-B0D0-DFD74C6CDA7D}" srcOrd="0" destOrd="0" presId="urn:microsoft.com/office/officeart/2008/layout/VerticalCurvedList"/>
    <dgm:cxn modelId="{A8A731FD-FD55-4AB6-8CF6-B9CBB2EFEA64}" type="presOf" srcId="{9E7B95E9-B398-41EF-A287-BB869C16BB4A}" destId="{B694C6C0-A416-4C42-B948-588A2A258CF6}" srcOrd="0" destOrd="0" presId="urn:microsoft.com/office/officeart/2008/layout/VerticalCurvedList"/>
    <dgm:cxn modelId="{FE6CB509-1AF6-4D53-82C2-5749A817E725}" type="presParOf" srcId="{5E63E81E-EC97-40FF-A68A-6FDD9C4AEDDB}" destId="{2C1C8ED5-0227-4168-A77E-474EC3F1FD40}" srcOrd="0" destOrd="0" presId="urn:microsoft.com/office/officeart/2008/layout/VerticalCurvedList"/>
    <dgm:cxn modelId="{86D789E7-8B30-40EF-A1BB-47288B63CFB8}" type="presParOf" srcId="{2C1C8ED5-0227-4168-A77E-474EC3F1FD40}" destId="{3BCA580D-DFB8-4887-A54F-88302B057E02}" srcOrd="0" destOrd="0" presId="urn:microsoft.com/office/officeart/2008/layout/VerticalCurvedList"/>
    <dgm:cxn modelId="{D61912D6-6051-40A1-B695-15044984CA92}" type="presParOf" srcId="{3BCA580D-DFB8-4887-A54F-88302B057E02}" destId="{4A004866-8BAC-4004-A35B-0126247168D5}" srcOrd="0" destOrd="0" presId="urn:microsoft.com/office/officeart/2008/layout/VerticalCurvedList"/>
    <dgm:cxn modelId="{3F3B51DA-BBD2-46D4-A7D1-5CC1A6D18F5B}" type="presParOf" srcId="{3BCA580D-DFB8-4887-A54F-88302B057E02}" destId="{6FDFC6F1-9856-47B3-9DAE-B186D7CD479B}" srcOrd="1" destOrd="0" presId="urn:microsoft.com/office/officeart/2008/layout/VerticalCurvedList"/>
    <dgm:cxn modelId="{328A6759-0B8B-474F-8A23-B9BE27A109CA}" type="presParOf" srcId="{3BCA580D-DFB8-4887-A54F-88302B057E02}" destId="{E53BD07F-CEF3-4857-90CB-AF73C31352D5}" srcOrd="2" destOrd="0" presId="urn:microsoft.com/office/officeart/2008/layout/VerticalCurvedList"/>
    <dgm:cxn modelId="{D5E96C99-BE08-416D-A29A-8F386230B618}" type="presParOf" srcId="{3BCA580D-DFB8-4887-A54F-88302B057E02}" destId="{B33E6DB8-61F5-4AF1-A67E-8D7EF27A532F}" srcOrd="3" destOrd="0" presId="urn:microsoft.com/office/officeart/2008/layout/VerticalCurvedList"/>
    <dgm:cxn modelId="{6B2A2472-58FB-4FAE-83DE-B1457DD57103}" type="presParOf" srcId="{2C1C8ED5-0227-4168-A77E-474EC3F1FD40}" destId="{B694C6C0-A416-4C42-B948-588A2A258CF6}" srcOrd="1" destOrd="0" presId="urn:microsoft.com/office/officeart/2008/layout/VerticalCurvedList"/>
    <dgm:cxn modelId="{91BFC6A7-8A53-4B2A-A1C6-31FF6F4F3326}" type="presParOf" srcId="{2C1C8ED5-0227-4168-A77E-474EC3F1FD40}" destId="{16554DE0-08C6-4C7B-BE54-984280385C66}" srcOrd="2" destOrd="0" presId="urn:microsoft.com/office/officeart/2008/layout/VerticalCurvedList"/>
    <dgm:cxn modelId="{AF656637-8CF5-4DF0-843A-814B52C597A5}" type="presParOf" srcId="{16554DE0-08C6-4C7B-BE54-984280385C66}" destId="{1D634DFA-28DB-4510-A553-C357B44A9541}" srcOrd="0" destOrd="0" presId="urn:microsoft.com/office/officeart/2008/layout/VerticalCurvedList"/>
    <dgm:cxn modelId="{FFD3CFA9-13AB-4DD7-8F7D-8E20FDBBEDE7}" type="presParOf" srcId="{2C1C8ED5-0227-4168-A77E-474EC3F1FD40}" destId="{D4C7E40A-7007-4825-A0AF-C17CBCCA2B77}" srcOrd="3" destOrd="0" presId="urn:microsoft.com/office/officeart/2008/layout/VerticalCurvedList"/>
    <dgm:cxn modelId="{E34D201C-5D1E-4DE8-9FA4-D52C00775A8F}" type="presParOf" srcId="{2C1C8ED5-0227-4168-A77E-474EC3F1FD40}" destId="{85787763-9000-4664-823F-7FD12AF85DF2}" srcOrd="4" destOrd="0" presId="urn:microsoft.com/office/officeart/2008/layout/VerticalCurvedList"/>
    <dgm:cxn modelId="{6C460B9E-3C9B-4454-8A53-0281E0B275B5}" type="presParOf" srcId="{85787763-9000-4664-823F-7FD12AF85DF2}" destId="{D0068A12-0F5A-4A24-BA97-FE679171C151}" srcOrd="0" destOrd="0" presId="urn:microsoft.com/office/officeart/2008/layout/VerticalCurvedList"/>
    <dgm:cxn modelId="{AE0216A6-CF9D-42A4-B1BD-29D93572ACE5}" type="presParOf" srcId="{2C1C8ED5-0227-4168-A77E-474EC3F1FD40}" destId="{3AC61B51-CE52-4564-AFCF-54B31A77ACF6}" srcOrd="5" destOrd="0" presId="urn:microsoft.com/office/officeart/2008/layout/VerticalCurvedList"/>
    <dgm:cxn modelId="{CEFEC64B-274D-41EA-842A-9AD1E38E6D3E}" type="presParOf" srcId="{2C1C8ED5-0227-4168-A77E-474EC3F1FD40}" destId="{D534D568-2CC0-4CBE-A827-1B0B53639056}" srcOrd="6" destOrd="0" presId="urn:microsoft.com/office/officeart/2008/layout/VerticalCurvedList"/>
    <dgm:cxn modelId="{F0AC714F-A4AE-4D52-9189-844CE9292851}" type="presParOf" srcId="{D534D568-2CC0-4CBE-A827-1B0B53639056}" destId="{205E347C-98F3-45D6-91E7-EE6FD6D237E4}" srcOrd="0" destOrd="0" presId="urn:microsoft.com/office/officeart/2008/layout/VerticalCurvedList"/>
    <dgm:cxn modelId="{FDDDA1B5-9394-43CC-83AC-A8D33D742C49}" type="presParOf" srcId="{2C1C8ED5-0227-4168-A77E-474EC3F1FD40}" destId="{FCBD93B4-779E-4769-A4C7-174B164C539A}" srcOrd="7" destOrd="0" presId="urn:microsoft.com/office/officeart/2008/layout/VerticalCurvedList"/>
    <dgm:cxn modelId="{DE4271F7-F522-4417-9343-78B754B39FE9}" type="presParOf" srcId="{2C1C8ED5-0227-4168-A77E-474EC3F1FD40}" destId="{E23B27E8-3F4D-48EF-BFE2-B3EF727BB7D6}" srcOrd="8" destOrd="0" presId="urn:microsoft.com/office/officeart/2008/layout/VerticalCurvedList"/>
    <dgm:cxn modelId="{B931440A-3B15-4582-90F1-F247EED12B4A}" type="presParOf" srcId="{E23B27E8-3F4D-48EF-BFE2-B3EF727BB7D6}" destId="{31785114-3514-4A72-A5F1-DE7A26E2D4CF}" srcOrd="0" destOrd="0" presId="urn:microsoft.com/office/officeart/2008/layout/VerticalCurvedList"/>
    <dgm:cxn modelId="{03BB73DD-0831-46DE-95D4-5384833B2FC8}" type="presParOf" srcId="{2C1C8ED5-0227-4168-A77E-474EC3F1FD40}" destId="{C552CFC1-C8F6-4552-A047-7C712FFCDB08}" srcOrd="9" destOrd="0" presId="urn:microsoft.com/office/officeart/2008/layout/VerticalCurvedList"/>
    <dgm:cxn modelId="{521AACFD-D601-4E8D-A7CA-7BC20EAE46AF}" type="presParOf" srcId="{2C1C8ED5-0227-4168-A77E-474EC3F1FD40}" destId="{A31C30C8-CCF9-4828-8F08-50C388BE6588}" srcOrd="10" destOrd="0" presId="urn:microsoft.com/office/officeart/2008/layout/VerticalCurvedList"/>
    <dgm:cxn modelId="{D080249E-36D7-4C36-B922-150B52F9DB29}" type="presParOf" srcId="{A31C30C8-CCF9-4828-8F08-50C388BE6588}" destId="{FE261E5A-C9C9-4AF0-8B93-D985F1624319}" srcOrd="0" destOrd="0" presId="urn:microsoft.com/office/officeart/2008/layout/VerticalCurvedList"/>
    <dgm:cxn modelId="{4105F3E0-F6B3-42C9-968A-CB789ADC18E2}" type="presParOf" srcId="{2C1C8ED5-0227-4168-A77E-474EC3F1FD40}" destId="{8A030E40-ABEB-4FF2-B0D0-DFD74C6CDA7D}" srcOrd="11" destOrd="0" presId="urn:microsoft.com/office/officeart/2008/layout/VerticalCurvedList"/>
    <dgm:cxn modelId="{45F44E6C-2921-4B41-85D8-84A3925C2B70}" type="presParOf" srcId="{2C1C8ED5-0227-4168-A77E-474EC3F1FD40}" destId="{84D069DD-1474-46D1-92C6-99EAB0C0513C}" srcOrd="12" destOrd="0" presId="urn:microsoft.com/office/officeart/2008/layout/VerticalCurvedList"/>
    <dgm:cxn modelId="{24FD934F-6C69-4E0B-83A1-89A09F781257}" type="presParOf" srcId="{84D069DD-1474-46D1-92C6-99EAB0C0513C}" destId="{308D0029-2A9E-4FD1-918C-FE98CEF11EBC}" srcOrd="0" destOrd="0" presId="urn:microsoft.com/office/officeart/2008/layout/VerticalCurvedList"/>
    <dgm:cxn modelId="{8BFA9DDB-36A8-4F20-81C6-2812454B0879}" type="presParOf" srcId="{2C1C8ED5-0227-4168-A77E-474EC3F1FD40}" destId="{CC181C7F-B5A1-4292-97CB-A4522EAF2080}" srcOrd="13" destOrd="0" presId="urn:microsoft.com/office/officeart/2008/layout/VerticalCurvedList"/>
    <dgm:cxn modelId="{C14F8B52-62E0-44B4-8C8F-6EF425D0161D}" type="presParOf" srcId="{2C1C8ED5-0227-4168-A77E-474EC3F1FD40}" destId="{798D0A02-DE62-4A6A-AE1F-45B4FA52084C}" srcOrd="14" destOrd="0" presId="urn:microsoft.com/office/officeart/2008/layout/VerticalCurvedList"/>
    <dgm:cxn modelId="{9F6F145A-80E1-4577-8A75-37BA8BFECE8D}" type="presParOf" srcId="{798D0A02-DE62-4A6A-AE1F-45B4FA52084C}" destId="{721CE05E-DC02-4911-9023-AEBF3945B82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87564D-C690-49FF-B7D7-0E82D9D85B5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vi-VN"/>
        </a:p>
      </dgm:t>
    </dgm:pt>
    <dgm:pt modelId="{B5BC5202-9B9D-4F21-A89E-6AAC871BB8CE}">
      <dgm:prSet phldrT="[Text]" custT="1"/>
      <dgm:spPr/>
      <dgm:t>
        <a:bodyPr/>
        <a:lstStyle/>
        <a:p>
          <a:r>
            <a:rPr lang="vi-VN" sz="2400" b="1" u="none" dirty="0">
              <a:effectLst>
                <a:outerShdw blurRad="38100" dist="38100" dir="2700000" algn="tl">
                  <a:srgbClr val="000000">
                    <a:alpha val="43137"/>
                  </a:srgbClr>
                </a:outerShdw>
              </a:effectLst>
            </a:rPr>
            <a:t>Quản lý văn bản nội bộ</a:t>
          </a:r>
        </a:p>
        <a:p>
          <a:r>
            <a:rPr lang="vi-VN" sz="1400" dirty="0"/>
            <a:t>(Hồ sơ công việc, Tờ trình, đề xuất, quy chế, quy định, hồ sơ nhân sự, biên bản, ...)</a:t>
          </a:r>
          <a:endParaRPr lang="vi-VN" sz="2400" dirty="0"/>
        </a:p>
      </dgm:t>
    </dgm:pt>
    <dgm:pt modelId="{E93E2B3D-57C5-47F1-9C06-495D1DD33274}" type="parTrans" cxnId="{BD782613-D3E7-499A-B114-C5B630CF8734}">
      <dgm:prSet/>
      <dgm:spPr/>
      <dgm:t>
        <a:bodyPr/>
        <a:lstStyle/>
        <a:p>
          <a:endParaRPr lang="vi-VN"/>
        </a:p>
      </dgm:t>
    </dgm:pt>
    <dgm:pt modelId="{A0437852-99FD-4829-89D9-BD495FA47D2F}" type="sibTrans" cxnId="{BD782613-D3E7-499A-B114-C5B630CF8734}">
      <dgm:prSet/>
      <dgm:spPr/>
      <dgm:t>
        <a:bodyPr/>
        <a:lstStyle/>
        <a:p>
          <a:endParaRPr lang="vi-VN"/>
        </a:p>
      </dgm:t>
    </dgm:pt>
    <dgm:pt modelId="{3E252FFA-547A-4EE0-AE13-DAB3E79663A3}">
      <dgm:prSet phldrT="[Text]" custT="1"/>
      <dgm:spPr/>
      <dgm:t>
        <a:bodyPr/>
        <a:lstStyle/>
        <a:p>
          <a:r>
            <a:rPr lang="vi-VN" sz="3200" dirty="0"/>
            <a:t>Quản lý công văn đi – đến</a:t>
          </a:r>
        </a:p>
      </dgm:t>
    </dgm:pt>
    <dgm:pt modelId="{F9AAF255-9844-4348-A3F9-87AF6F96BC10}" type="parTrans" cxnId="{975FB4F5-B486-4964-804B-6ECEDD42A345}">
      <dgm:prSet/>
      <dgm:spPr/>
      <dgm:t>
        <a:bodyPr/>
        <a:lstStyle/>
        <a:p>
          <a:endParaRPr lang="vi-VN"/>
        </a:p>
      </dgm:t>
    </dgm:pt>
    <dgm:pt modelId="{314F6899-9B44-4C06-8ED5-6DE466547F8D}" type="sibTrans" cxnId="{975FB4F5-B486-4964-804B-6ECEDD42A345}">
      <dgm:prSet/>
      <dgm:spPr/>
      <dgm:t>
        <a:bodyPr/>
        <a:lstStyle/>
        <a:p>
          <a:endParaRPr lang="vi-VN"/>
        </a:p>
      </dgm:t>
    </dgm:pt>
    <dgm:pt modelId="{F7166EAB-1C87-4AEC-99BB-114701E4FE46}">
      <dgm:prSet phldrT="[Text]" custT="1"/>
      <dgm:spPr/>
      <dgm:t>
        <a:bodyPr/>
        <a:lstStyle/>
        <a:p>
          <a:r>
            <a:rPr lang="vi-VN" sz="2000" b="1" dirty="0">
              <a:effectLst>
                <a:outerShdw blurRad="38100" dist="38100" dir="2700000" algn="tl">
                  <a:srgbClr val="000000">
                    <a:alpha val="43137"/>
                  </a:srgbClr>
                </a:outerShdw>
              </a:effectLst>
            </a:rPr>
            <a:t>Quản lý cuộc họp</a:t>
          </a:r>
        </a:p>
        <a:p>
          <a:r>
            <a:rPr lang="vi-VN" sz="1400" dirty="0"/>
            <a:t>(Đặt lịch họp, đặt phòng họp, gởi thư mời, quản lý chương trình họp, thành phần tham dự, biên bản họp, công việc thực thi theo Biên bản cuộc họp, ...)</a:t>
          </a:r>
          <a:endParaRPr lang="vi-VN" sz="2100" dirty="0"/>
        </a:p>
      </dgm:t>
    </dgm:pt>
    <dgm:pt modelId="{0C7E6967-60B7-4854-9179-4E000FD3CC46}" type="parTrans" cxnId="{D2E35A8F-EB91-40A4-A046-F22CFE38E134}">
      <dgm:prSet/>
      <dgm:spPr/>
      <dgm:t>
        <a:bodyPr/>
        <a:lstStyle/>
        <a:p>
          <a:endParaRPr lang="vi-VN"/>
        </a:p>
      </dgm:t>
    </dgm:pt>
    <dgm:pt modelId="{A5166A93-F30E-466C-A83C-3747F13D4BCB}" type="sibTrans" cxnId="{D2E35A8F-EB91-40A4-A046-F22CFE38E134}">
      <dgm:prSet/>
      <dgm:spPr/>
      <dgm:t>
        <a:bodyPr/>
        <a:lstStyle/>
        <a:p>
          <a:endParaRPr lang="vi-VN"/>
        </a:p>
      </dgm:t>
    </dgm:pt>
    <dgm:pt modelId="{28D93947-0767-42FE-B813-38CB0C80B3C1}">
      <dgm:prSet phldrT="[Text]" custT="1"/>
      <dgm:spPr/>
      <dgm:t>
        <a:bodyPr/>
        <a:lstStyle/>
        <a:p>
          <a:r>
            <a:rPr lang="vi-VN" sz="2000" b="1" dirty="0">
              <a:effectLst>
                <a:outerShdw blurRad="38100" dist="38100" dir="2700000" algn="tl">
                  <a:srgbClr val="000000">
                    <a:alpha val="43137"/>
                  </a:srgbClr>
                </a:outerShdw>
              </a:effectLst>
            </a:rPr>
            <a:t>Quản lý Kế hoạch công việc – Dự án</a:t>
          </a:r>
        </a:p>
        <a:p>
          <a:r>
            <a:rPr lang="vi-VN" sz="1400" dirty="0"/>
            <a:t>(Kế hoạch từng đầu mục công việc, tiến độ, đánh giá rủi ro, kiểm soát công việc, hồ sơ phát sinh, diễn đàn trao đổi, công lao động, ...)</a:t>
          </a:r>
          <a:endParaRPr lang="vi-VN" sz="2000" dirty="0"/>
        </a:p>
      </dgm:t>
    </dgm:pt>
    <dgm:pt modelId="{FC132C26-5FDC-472F-A4B1-6F8818E731D7}" type="parTrans" cxnId="{87EE7475-FDCB-4878-BD5B-262EFA7D8082}">
      <dgm:prSet/>
      <dgm:spPr/>
      <dgm:t>
        <a:bodyPr/>
        <a:lstStyle/>
        <a:p>
          <a:endParaRPr lang="vi-VN"/>
        </a:p>
      </dgm:t>
    </dgm:pt>
    <dgm:pt modelId="{49BEC71B-5716-436F-A83F-3EAB9F2F3EC5}" type="sibTrans" cxnId="{87EE7475-FDCB-4878-BD5B-262EFA7D8082}">
      <dgm:prSet/>
      <dgm:spPr/>
      <dgm:t>
        <a:bodyPr/>
        <a:lstStyle/>
        <a:p>
          <a:endParaRPr lang="vi-VN"/>
        </a:p>
      </dgm:t>
    </dgm:pt>
    <dgm:pt modelId="{6B145F4E-4E96-4DB4-9A38-0DF89730AF1E}">
      <dgm:prSet phldrT="[Text]" custT="1"/>
      <dgm:spPr/>
      <dgm:t>
        <a:bodyPr/>
        <a:lstStyle/>
        <a:p>
          <a:r>
            <a:rPr lang="vi-VN" sz="3200" dirty="0"/>
            <a:t>Lịch làm việc, email, mẫu văn bản</a:t>
          </a:r>
        </a:p>
      </dgm:t>
    </dgm:pt>
    <dgm:pt modelId="{6100F63B-A4CF-4F9F-A3BF-D478EF558E93}" type="parTrans" cxnId="{EF483A30-1074-4AA9-B237-5B67146EADDD}">
      <dgm:prSet/>
      <dgm:spPr/>
      <dgm:t>
        <a:bodyPr/>
        <a:lstStyle/>
        <a:p>
          <a:endParaRPr lang="vi-VN"/>
        </a:p>
      </dgm:t>
    </dgm:pt>
    <dgm:pt modelId="{21D2B5CC-4F4A-4452-8977-4CA1CDA8D9E8}" type="sibTrans" cxnId="{EF483A30-1074-4AA9-B237-5B67146EADDD}">
      <dgm:prSet/>
      <dgm:spPr/>
      <dgm:t>
        <a:bodyPr/>
        <a:lstStyle/>
        <a:p>
          <a:endParaRPr lang="vi-VN"/>
        </a:p>
      </dgm:t>
    </dgm:pt>
    <dgm:pt modelId="{426EA550-EA74-4B41-B46A-2E0A180707CA}">
      <dgm:prSet phldrT="[Text]" custT="1"/>
      <dgm:spPr/>
      <dgm:t>
        <a:bodyPr/>
        <a:lstStyle/>
        <a:p>
          <a:r>
            <a:rPr lang="vi-VN" sz="2000" b="1" u="none" dirty="0">
              <a:effectLst>
                <a:outerShdw blurRad="38100" dist="38100" dir="2700000" algn="tl">
                  <a:srgbClr val="000000">
                    <a:alpha val="43137"/>
                  </a:srgbClr>
                </a:outerShdw>
              </a:effectLst>
            </a:rPr>
            <a:t>Quản lý quy trình làm việc, ký điện tử</a:t>
          </a:r>
        </a:p>
        <a:p>
          <a:r>
            <a:rPr lang="vi-VN" sz="1400" dirty="0"/>
            <a:t>(Quy trình thực hiện công việc đơn lẻ, Quy trình phức hợp: Xử lý công việc nhiều cấp/bộ phận tự động, quản lý vai trò phân quyền thực hiện, ...)</a:t>
          </a:r>
        </a:p>
      </dgm:t>
    </dgm:pt>
    <dgm:pt modelId="{A85A2D90-BF3A-490B-B552-DBF1DBC82924}" type="parTrans" cxnId="{0E78C603-06B2-49C2-B987-5F5C9C167BA4}">
      <dgm:prSet/>
      <dgm:spPr/>
      <dgm:t>
        <a:bodyPr/>
        <a:lstStyle/>
        <a:p>
          <a:endParaRPr lang="vi-VN"/>
        </a:p>
      </dgm:t>
    </dgm:pt>
    <dgm:pt modelId="{B782054B-6628-4726-87A3-5FA8B0DAF3E4}" type="sibTrans" cxnId="{0E78C603-06B2-49C2-B987-5F5C9C167BA4}">
      <dgm:prSet/>
      <dgm:spPr/>
      <dgm:t>
        <a:bodyPr/>
        <a:lstStyle/>
        <a:p>
          <a:endParaRPr lang="vi-VN"/>
        </a:p>
      </dgm:t>
    </dgm:pt>
    <dgm:pt modelId="{92C320F3-118B-4E93-942D-AA82D0E2E8C8}">
      <dgm:prSet phldrT="[Text]" custT="1"/>
      <dgm:spPr/>
      <dgm:t>
        <a:bodyPr/>
        <a:lstStyle/>
        <a:p>
          <a:r>
            <a:rPr lang="vi-VN" sz="2400" b="1" dirty="0">
              <a:effectLst>
                <a:outerShdw blurRad="38100" dist="38100" dir="2700000" algn="tl">
                  <a:srgbClr val="000000">
                    <a:alpha val="43137"/>
                  </a:srgbClr>
                </a:outerShdw>
              </a:effectLst>
            </a:rPr>
            <a:t>Quản lý thời gian làm việc</a:t>
          </a:r>
        </a:p>
        <a:p>
          <a:r>
            <a:rPr lang="vi-VN" sz="1400" dirty="0"/>
            <a:t>(Chấm công lao động, quản lý vắng mặt, báo cáo ngày, phân tích thời gian thực hiện, dạng công việc, ...)</a:t>
          </a:r>
          <a:endParaRPr lang="vi-VN" sz="1700" dirty="0"/>
        </a:p>
      </dgm:t>
    </dgm:pt>
    <dgm:pt modelId="{75F0C362-0C9A-4EB9-BAFE-EA131AAE08BF}" type="parTrans" cxnId="{EBA40DFC-E0E4-436E-9275-04AC092C007F}">
      <dgm:prSet/>
      <dgm:spPr/>
      <dgm:t>
        <a:bodyPr/>
        <a:lstStyle/>
        <a:p>
          <a:endParaRPr lang="vi-VN"/>
        </a:p>
      </dgm:t>
    </dgm:pt>
    <dgm:pt modelId="{028615BE-FFDE-4474-B757-F49E204BA9BD}" type="sibTrans" cxnId="{EBA40DFC-E0E4-436E-9275-04AC092C007F}">
      <dgm:prSet/>
      <dgm:spPr/>
      <dgm:t>
        <a:bodyPr/>
        <a:lstStyle/>
        <a:p>
          <a:endParaRPr lang="vi-VN"/>
        </a:p>
      </dgm:t>
    </dgm:pt>
    <dgm:pt modelId="{6D455EB0-82B5-4957-B50D-EA931228A84E}">
      <dgm:prSet phldrT="[Text]" custT="1"/>
      <dgm:spPr/>
      <dgm:t>
        <a:bodyPr/>
        <a:lstStyle/>
        <a:p>
          <a:r>
            <a:rPr lang="vi-VN" sz="2200" b="1" dirty="0">
              <a:effectLst>
                <a:outerShdw blurRad="38100" dist="38100" dir="2700000" algn="tl">
                  <a:srgbClr val="000000">
                    <a:alpha val="43137"/>
                  </a:srgbClr>
                </a:outerShdw>
              </a:effectLst>
            </a:rPr>
            <a:t>Quản lý công việc</a:t>
          </a:r>
        </a:p>
        <a:p>
          <a:r>
            <a:rPr lang="vi-VN" sz="1400" dirty="0"/>
            <a:t>(Giao việc, nhắc nhở thực hiện công việc, báo cáo kết quả, gia hạn, quản lý việc lặp lại định kỳ, ...)</a:t>
          </a:r>
        </a:p>
      </dgm:t>
    </dgm:pt>
    <dgm:pt modelId="{4E91A6E7-9C30-4E4B-A0CE-0C9479E31855}" type="parTrans" cxnId="{CA75D9D8-0CB1-41A3-A09B-AB47A4469F40}">
      <dgm:prSet/>
      <dgm:spPr/>
      <dgm:t>
        <a:bodyPr/>
        <a:lstStyle/>
        <a:p>
          <a:endParaRPr lang="vi-VN"/>
        </a:p>
      </dgm:t>
    </dgm:pt>
    <dgm:pt modelId="{4F993280-1D45-45E3-8104-0C6EBB5FC942}" type="sibTrans" cxnId="{CA75D9D8-0CB1-41A3-A09B-AB47A4469F40}">
      <dgm:prSet/>
      <dgm:spPr/>
      <dgm:t>
        <a:bodyPr/>
        <a:lstStyle/>
        <a:p>
          <a:endParaRPr lang="vi-VN"/>
        </a:p>
      </dgm:t>
    </dgm:pt>
    <dgm:pt modelId="{6F4DD5DF-2F97-491F-9C2F-90FDB7CDBBC1}" type="pres">
      <dgm:prSet presAssocID="{1487564D-C690-49FF-B7D7-0E82D9D85B5A}" presName="diagram" presStyleCnt="0">
        <dgm:presLayoutVars>
          <dgm:dir/>
          <dgm:resizeHandles val="exact"/>
        </dgm:presLayoutVars>
      </dgm:prSet>
      <dgm:spPr/>
    </dgm:pt>
    <dgm:pt modelId="{9BF71708-DF06-4A51-B483-7491C9236604}" type="pres">
      <dgm:prSet presAssocID="{B5BC5202-9B9D-4F21-A89E-6AAC871BB8CE}" presName="node" presStyleLbl="node1" presStyleIdx="0" presStyleCnt="8">
        <dgm:presLayoutVars>
          <dgm:bulletEnabled val="1"/>
        </dgm:presLayoutVars>
      </dgm:prSet>
      <dgm:spPr/>
    </dgm:pt>
    <dgm:pt modelId="{A0546AE8-66A6-47F8-90A4-4151595386BF}" type="pres">
      <dgm:prSet presAssocID="{A0437852-99FD-4829-89D9-BD495FA47D2F}" presName="sibTrans" presStyleCnt="0"/>
      <dgm:spPr/>
    </dgm:pt>
    <dgm:pt modelId="{BDD4FE72-A7AF-43D1-9BAF-D8EA40D79AD4}" type="pres">
      <dgm:prSet presAssocID="{3E252FFA-547A-4EE0-AE13-DAB3E79663A3}" presName="node" presStyleLbl="node1" presStyleIdx="1" presStyleCnt="8">
        <dgm:presLayoutVars>
          <dgm:bulletEnabled val="1"/>
        </dgm:presLayoutVars>
      </dgm:prSet>
      <dgm:spPr/>
    </dgm:pt>
    <dgm:pt modelId="{64500E90-A6EE-487C-B1A0-C2E18965CB11}" type="pres">
      <dgm:prSet presAssocID="{314F6899-9B44-4C06-8ED5-6DE466547F8D}" presName="sibTrans" presStyleCnt="0"/>
      <dgm:spPr/>
    </dgm:pt>
    <dgm:pt modelId="{4FC44947-3B73-4AD4-B015-FAF51598DFCA}" type="pres">
      <dgm:prSet presAssocID="{F7166EAB-1C87-4AEC-99BB-114701E4FE46}" presName="node" presStyleLbl="node1" presStyleIdx="2" presStyleCnt="8">
        <dgm:presLayoutVars>
          <dgm:bulletEnabled val="1"/>
        </dgm:presLayoutVars>
      </dgm:prSet>
      <dgm:spPr/>
    </dgm:pt>
    <dgm:pt modelId="{4EBD29C3-7458-475D-953E-98202AF5FB4C}" type="pres">
      <dgm:prSet presAssocID="{A5166A93-F30E-466C-A83C-3747F13D4BCB}" presName="sibTrans" presStyleCnt="0"/>
      <dgm:spPr/>
    </dgm:pt>
    <dgm:pt modelId="{3A221ACE-A5A3-495C-9921-D765E61F8F30}" type="pres">
      <dgm:prSet presAssocID="{28D93947-0767-42FE-B813-38CB0C80B3C1}" presName="node" presStyleLbl="node1" presStyleIdx="3" presStyleCnt="8">
        <dgm:presLayoutVars>
          <dgm:bulletEnabled val="1"/>
        </dgm:presLayoutVars>
      </dgm:prSet>
      <dgm:spPr/>
    </dgm:pt>
    <dgm:pt modelId="{CB78C174-BF3C-4C71-83E1-74962AC1999C}" type="pres">
      <dgm:prSet presAssocID="{49BEC71B-5716-436F-A83F-3EAB9F2F3EC5}" presName="sibTrans" presStyleCnt="0"/>
      <dgm:spPr/>
    </dgm:pt>
    <dgm:pt modelId="{AA065820-2551-4FBB-A3C9-9AAB6A8079D9}" type="pres">
      <dgm:prSet presAssocID="{6B145F4E-4E96-4DB4-9A38-0DF89730AF1E}" presName="node" presStyleLbl="node1" presStyleIdx="4" presStyleCnt="8">
        <dgm:presLayoutVars>
          <dgm:bulletEnabled val="1"/>
        </dgm:presLayoutVars>
      </dgm:prSet>
      <dgm:spPr/>
    </dgm:pt>
    <dgm:pt modelId="{11F572F8-7419-4BAF-88F9-5111E6A95CFE}" type="pres">
      <dgm:prSet presAssocID="{21D2B5CC-4F4A-4452-8977-4CA1CDA8D9E8}" presName="sibTrans" presStyleCnt="0"/>
      <dgm:spPr/>
    </dgm:pt>
    <dgm:pt modelId="{99B7CFE5-570F-419D-BBEA-F22CD6C881AE}" type="pres">
      <dgm:prSet presAssocID="{426EA550-EA74-4B41-B46A-2E0A180707CA}" presName="node" presStyleLbl="node1" presStyleIdx="5" presStyleCnt="8">
        <dgm:presLayoutVars>
          <dgm:bulletEnabled val="1"/>
        </dgm:presLayoutVars>
      </dgm:prSet>
      <dgm:spPr/>
    </dgm:pt>
    <dgm:pt modelId="{719C4D97-A3B2-4B42-BF3A-BD3D5B7F22AB}" type="pres">
      <dgm:prSet presAssocID="{B782054B-6628-4726-87A3-5FA8B0DAF3E4}" presName="sibTrans" presStyleCnt="0"/>
      <dgm:spPr/>
    </dgm:pt>
    <dgm:pt modelId="{BE7CCCB1-E114-4359-AE15-88CFCEDFCFB5}" type="pres">
      <dgm:prSet presAssocID="{92C320F3-118B-4E93-942D-AA82D0E2E8C8}" presName="node" presStyleLbl="node1" presStyleIdx="6" presStyleCnt="8">
        <dgm:presLayoutVars>
          <dgm:bulletEnabled val="1"/>
        </dgm:presLayoutVars>
      </dgm:prSet>
      <dgm:spPr/>
    </dgm:pt>
    <dgm:pt modelId="{07EA67C6-F5FA-4B8E-A887-EB5608135D85}" type="pres">
      <dgm:prSet presAssocID="{028615BE-FFDE-4474-B757-F49E204BA9BD}" presName="sibTrans" presStyleCnt="0"/>
      <dgm:spPr/>
    </dgm:pt>
    <dgm:pt modelId="{4209C107-1818-4AFC-B7C9-45C216BEDCE7}" type="pres">
      <dgm:prSet presAssocID="{6D455EB0-82B5-4957-B50D-EA931228A84E}" presName="node" presStyleLbl="node1" presStyleIdx="7" presStyleCnt="8">
        <dgm:presLayoutVars>
          <dgm:bulletEnabled val="1"/>
        </dgm:presLayoutVars>
      </dgm:prSet>
      <dgm:spPr/>
    </dgm:pt>
  </dgm:ptLst>
  <dgm:cxnLst>
    <dgm:cxn modelId="{C3978D02-2279-432D-ACD1-1732DDB94BFE}" type="presOf" srcId="{28D93947-0767-42FE-B813-38CB0C80B3C1}" destId="{3A221ACE-A5A3-495C-9921-D765E61F8F30}" srcOrd="0" destOrd="0" presId="urn:microsoft.com/office/officeart/2005/8/layout/default"/>
    <dgm:cxn modelId="{0E78C603-06B2-49C2-B987-5F5C9C167BA4}" srcId="{1487564D-C690-49FF-B7D7-0E82D9D85B5A}" destId="{426EA550-EA74-4B41-B46A-2E0A180707CA}" srcOrd="5" destOrd="0" parTransId="{A85A2D90-BF3A-490B-B552-DBF1DBC82924}" sibTransId="{B782054B-6628-4726-87A3-5FA8B0DAF3E4}"/>
    <dgm:cxn modelId="{BD782613-D3E7-499A-B114-C5B630CF8734}" srcId="{1487564D-C690-49FF-B7D7-0E82D9D85B5A}" destId="{B5BC5202-9B9D-4F21-A89E-6AAC871BB8CE}" srcOrd="0" destOrd="0" parTransId="{E93E2B3D-57C5-47F1-9C06-495D1DD33274}" sibTransId="{A0437852-99FD-4829-89D9-BD495FA47D2F}"/>
    <dgm:cxn modelId="{4E9B1430-68C2-4882-8F23-EDFF30182654}" type="presOf" srcId="{426EA550-EA74-4B41-B46A-2E0A180707CA}" destId="{99B7CFE5-570F-419D-BBEA-F22CD6C881AE}" srcOrd="0" destOrd="0" presId="urn:microsoft.com/office/officeart/2005/8/layout/default"/>
    <dgm:cxn modelId="{EF483A30-1074-4AA9-B237-5B67146EADDD}" srcId="{1487564D-C690-49FF-B7D7-0E82D9D85B5A}" destId="{6B145F4E-4E96-4DB4-9A38-0DF89730AF1E}" srcOrd="4" destOrd="0" parTransId="{6100F63B-A4CF-4F9F-A3BF-D478EF558E93}" sibTransId="{21D2B5CC-4F4A-4452-8977-4CA1CDA8D9E8}"/>
    <dgm:cxn modelId="{C01BB54E-C4A1-417E-97CC-D3F6CB3FD6EE}" type="presOf" srcId="{3E252FFA-547A-4EE0-AE13-DAB3E79663A3}" destId="{BDD4FE72-A7AF-43D1-9BAF-D8EA40D79AD4}" srcOrd="0" destOrd="0" presId="urn:microsoft.com/office/officeart/2005/8/layout/default"/>
    <dgm:cxn modelId="{87EE7475-FDCB-4878-BD5B-262EFA7D8082}" srcId="{1487564D-C690-49FF-B7D7-0E82D9D85B5A}" destId="{28D93947-0767-42FE-B813-38CB0C80B3C1}" srcOrd="3" destOrd="0" parTransId="{FC132C26-5FDC-472F-A4B1-6F8818E731D7}" sibTransId="{49BEC71B-5716-436F-A83F-3EAB9F2F3EC5}"/>
    <dgm:cxn modelId="{304F8B77-3025-40AE-94D3-897FACE6A9C5}" type="presOf" srcId="{1487564D-C690-49FF-B7D7-0E82D9D85B5A}" destId="{6F4DD5DF-2F97-491F-9C2F-90FDB7CDBBC1}" srcOrd="0" destOrd="0" presId="urn:microsoft.com/office/officeart/2005/8/layout/default"/>
    <dgm:cxn modelId="{CA7A6680-98DF-4EF0-A665-A1942A6C1B6C}" type="presOf" srcId="{6B145F4E-4E96-4DB4-9A38-0DF89730AF1E}" destId="{AA065820-2551-4FBB-A3C9-9AAB6A8079D9}" srcOrd="0" destOrd="0" presId="urn:microsoft.com/office/officeart/2005/8/layout/default"/>
    <dgm:cxn modelId="{D2E35A8F-EB91-40A4-A046-F22CFE38E134}" srcId="{1487564D-C690-49FF-B7D7-0E82D9D85B5A}" destId="{F7166EAB-1C87-4AEC-99BB-114701E4FE46}" srcOrd="2" destOrd="0" parTransId="{0C7E6967-60B7-4854-9179-4E000FD3CC46}" sibTransId="{A5166A93-F30E-466C-A83C-3747F13D4BCB}"/>
    <dgm:cxn modelId="{11E037AD-F80B-4BDA-A488-9CCEEE2B0485}" type="presOf" srcId="{F7166EAB-1C87-4AEC-99BB-114701E4FE46}" destId="{4FC44947-3B73-4AD4-B015-FAF51598DFCA}" srcOrd="0" destOrd="0" presId="urn:microsoft.com/office/officeart/2005/8/layout/default"/>
    <dgm:cxn modelId="{909BA0B7-F08A-429F-9617-1253BDEE6FDC}" type="presOf" srcId="{6D455EB0-82B5-4957-B50D-EA931228A84E}" destId="{4209C107-1818-4AFC-B7C9-45C216BEDCE7}" srcOrd="0" destOrd="0" presId="urn:microsoft.com/office/officeart/2005/8/layout/default"/>
    <dgm:cxn modelId="{FB4EE6C0-C9FF-4D75-AB8E-878870A6CED7}" type="presOf" srcId="{B5BC5202-9B9D-4F21-A89E-6AAC871BB8CE}" destId="{9BF71708-DF06-4A51-B483-7491C9236604}" srcOrd="0" destOrd="0" presId="urn:microsoft.com/office/officeart/2005/8/layout/default"/>
    <dgm:cxn modelId="{886D39C5-1DF1-4690-8850-07CAE109CCF3}" type="presOf" srcId="{92C320F3-118B-4E93-942D-AA82D0E2E8C8}" destId="{BE7CCCB1-E114-4359-AE15-88CFCEDFCFB5}" srcOrd="0" destOrd="0" presId="urn:microsoft.com/office/officeart/2005/8/layout/default"/>
    <dgm:cxn modelId="{CA75D9D8-0CB1-41A3-A09B-AB47A4469F40}" srcId="{1487564D-C690-49FF-B7D7-0E82D9D85B5A}" destId="{6D455EB0-82B5-4957-B50D-EA931228A84E}" srcOrd="7" destOrd="0" parTransId="{4E91A6E7-9C30-4E4B-A0CE-0C9479E31855}" sibTransId="{4F993280-1D45-45E3-8104-0C6EBB5FC942}"/>
    <dgm:cxn modelId="{975FB4F5-B486-4964-804B-6ECEDD42A345}" srcId="{1487564D-C690-49FF-B7D7-0E82D9D85B5A}" destId="{3E252FFA-547A-4EE0-AE13-DAB3E79663A3}" srcOrd="1" destOrd="0" parTransId="{F9AAF255-9844-4348-A3F9-87AF6F96BC10}" sibTransId="{314F6899-9B44-4C06-8ED5-6DE466547F8D}"/>
    <dgm:cxn modelId="{EBA40DFC-E0E4-436E-9275-04AC092C007F}" srcId="{1487564D-C690-49FF-B7D7-0E82D9D85B5A}" destId="{92C320F3-118B-4E93-942D-AA82D0E2E8C8}" srcOrd="6" destOrd="0" parTransId="{75F0C362-0C9A-4EB9-BAFE-EA131AAE08BF}" sibTransId="{028615BE-FFDE-4474-B757-F49E204BA9BD}"/>
    <dgm:cxn modelId="{64F2B24B-4B7F-42A2-8C34-4D6B77B5FB66}" type="presParOf" srcId="{6F4DD5DF-2F97-491F-9C2F-90FDB7CDBBC1}" destId="{9BF71708-DF06-4A51-B483-7491C9236604}" srcOrd="0" destOrd="0" presId="urn:microsoft.com/office/officeart/2005/8/layout/default"/>
    <dgm:cxn modelId="{A798D021-3974-4B6C-81FB-F2A95EC27163}" type="presParOf" srcId="{6F4DD5DF-2F97-491F-9C2F-90FDB7CDBBC1}" destId="{A0546AE8-66A6-47F8-90A4-4151595386BF}" srcOrd="1" destOrd="0" presId="urn:microsoft.com/office/officeart/2005/8/layout/default"/>
    <dgm:cxn modelId="{D09627A5-7DBB-4929-AA69-C15ADED2F6C1}" type="presParOf" srcId="{6F4DD5DF-2F97-491F-9C2F-90FDB7CDBBC1}" destId="{BDD4FE72-A7AF-43D1-9BAF-D8EA40D79AD4}" srcOrd="2" destOrd="0" presId="urn:microsoft.com/office/officeart/2005/8/layout/default"/>
    <dgm:cxn modelId="{0957C48C-FE72-4EE6-A4E6-152538895EE3}" type="presParOf" srcId="{6F4DD5DF-2F97-491F-9C2F-90FDB7CDBBC1}" destId="{64500E90-A6EE-487C-B1A0-C2E18965CB11}" srcOrd="3" destOrd="0" presId="urn:microsoft.com/office/officeart/2005/8/layout/default"/>
    <dgm:cxn modelId="{49D5B964-656C-4EB0-B218-1BF1E4698F05}" type="presParOf" srcId="{6F4DD5DF-2F97-491F-9C2F-90FDB7CDBBC1}" destId="{4FC44947-3B73-4AD4-B015-FAF51598DFCA}" srcOrd="4" destOrd="0" presId="urn:microsoft.com/office/officeart/2005/8/layout/default"/>
    <dgm:cxn modelId="{96AEACBA-8259-4FE4-A666-8D9658ABD57F}" type="presParOf" srcId="{6F4DD5DF-2F97-491F-9C2F-90FDB7CDBBC1}" destId="{4EBD29C3-7458-475D-953E-98202AF5FB4C}" srcOrd="5" destOrd="0" presId="urn:microsoft.com/office/officeart/2005/8/layout/default"/>
    <dgm:cxn modelId="{7B3F063F-5D99-4D2B-B79E-59FF1E481801}" type="presParOf" srcId="{6F4DD5DF-2F97-491F-9C2F-90FDB7CDBBC1}" destId="{3A221ACE-A5A3-495C-9921-D765E61F8F30}" srcOrd="6" destOrd="0" presId="urn:microsoft.com/office/officeart/2005/8/layout/default"/>
    <dgm:cxn modelId="{D6C809B8-BF81-44D5-8DDB-278E9B178FE1}" type="presParOf" srcId="{6F4DD5DF-2F97-491F-9C2F-90FDB7CDBBC1}" destId="{CB78C174-BF3C-4C71-83E1-74962AC1999C}" srcOrd="7" destOrd="0" presId="urn:microsoft.com/office/officeart/2005/8/layout/default"/>
    <dgm:cxn modelId="{2D26E1F6-BFC8-4B6D-B56F-E3981909C61D}" type="presParOf" srcId="{6F4DD5DF-2F97-491F-9C2F-90FDB7CDBBC1}" destId="{AA065820-2551-4FBB-A3C9-9AAB6A8079D9}" srcOrd="8" destOrd="0" presId="urn:microsoft.com/office/officeart/2005/8/layout/default"/>
    <dgm:cxn modelId="{533E9852-21BA-4856-A244-548A6100EBA7}" type="presParOf" srcId="{6F4DD5DF-2F97-491F-9C2F-90FDB7CDBBC1}" destId="{11F572F8-7419-4BAF-88F9-5111E6A95CFE}" srcOrd="9" destOrd="0" presId="urn:microsoft.com/office/officeart/2005/8/layout/default"/>
    <dgm:cxn modelId="{47EA6C24-0A7A-4AAE-B70E-1E3B56BD52CF}" type="presParOf" srcId="{6F4DD5DF-2F97-491F-9C2F-90FDB7CDBBC1}" destId="{99B7CFE5-570F-419D-BBEA-F22CD6C881AE}" srcOrd="10" destOrd="0" presId="urn:microsoft.com/office/officeart/2005/8/layout/default"/>
    <dgm:cxn modelId="{863911BF-C63E-4223-8368-DD31A7202001}" type="presParOf" srcId="{6F4DD5DF-2F97-491F-9C2F-90FDB7CDBBC1}" destId="{719C4D97-A3B2-4B42-BF3A-BD3D5B7F22AB}" srcOrd="11" destOrd="0" presId="urn:microsoft.com/office/officeart/2005/8/layout/default"/>
    <dgm:cxn modelId="{B10938F4-5381-4E6D-9993-422A50F112A0}" type="presParOf" srcId="{6F4DD5DF-2F97-491F-9C2F-90FDB7CDBBC1}" destId="{BE7CCCB1-E114-4359-AE15-88CFCEDFCFB5}" srcOrd="12" destOrd="0" presId="urn:microsoft.com/office/officeart/2005/8/layout/default"/>
    <dgm:cxn modelId="{EF11574A-7831-46F7-8DD1-7523D02DF603}" type="presParOf" srcId="{6F4DD5DF-2F97-491F-9C2F-90FDB7CDBBC1}" destId="{07EA67C6-F5FA-4B8E-A887-EB5608135D85}" srcOrd="13" destOrd="0" presId="urn:microsoft.com/office/officeart/2005/8/layout/default"/>
    <dgm:cxn modelId="{FAE3338E-7378-4027-B100-AF8C718D2DE0}" type="presParOf" srcId="{6F4DD5DF-2F97-491F-9C2F-90FDB7CDBBC1}" destId="{4209C107-1818-4AFC-B7C9-45C216BEDCE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CB94D7-A88C-4922-9319-E8B0C07EAFB6}"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vi-VN"/>
        </a:p>
      </dgm:t>
    </dgm:pt>
    <dgm:pt modelId="{9AF6ABDF-4E83-47AE-8D4E-79EBB495404B}">
      <dgm:prSet phldrT="[Text]"/>
      <dgm:spPr/>
      <dgm:t>
        <a:bodyPr/>
        <a:lstStyle/>
        <a:p>
          <a:r>
            <a:rPr lang="vi-VN" dirty="0"/>
            <a:t>NGƯỜI GIAO VIỆC</a:t>
          </a:r>
        </a:p>
      </dgm:t>
    </dgm:pt>
    <dgm:pt modelId="{907143F5-DC78-4E15-8C43-214E920C4801}" type="parTrans" cxnId="{DC5A4257-F2D8-436F-9B7B-EC6B73965EB5}">
      <dgm:prSet/>
      <dgm:spPr/>
      <dgm:t>
        <a:bodyPr/>
        <a:lstStyle/>
        <a:p>
          <a:endParaRPr lang="vi-VN"/>
        </a:p>
      </dgm:t>
    </dgm:pt>
    <dgm:pt modelId="{BA9C5C3B-948D-4D0A-A9E5-3780DA5A4EA0}" type="sibTrans" cxnId="{DC5A4257-F2D8-436F-9B7B-EC6B73965EB5}">
      <dgm:prSet/>
      <dgm:spPr/>
      <dgm:t>
        <a:bodyPr/>
        <a:lstStyle/>
        <a:p>
          <a:endParaRPr lang="vi-VN"/>
        </a:p>
      </dgm:t>
    </dgm:pt>
    <dgm:pt modelId="{14E6F549-339D-4D62-9419-0382C907D98C}">
      <dgm:prSet phldrT="[Text]"/>
      <dgm:spPr/>
      <dgm:t>
        <a:bodyPr/>
        <a:lstStyle/>
        <a:p>
          <a:r>
            <a:rPr lang="vi-VN" dirty="0"/>
            <a:t>Lập kế hoạch công việc</a:t>
          </a:r>
        </a:p>
      </dgm:t>
    </dgm:pt>
    <dgm:pt modelId="{06D0A7D1-E6EC-4EC0-B5E1-224C0F23C7B6}" type="parTrans" cxnId="{FF3018F1-F0BA-44B3-9965-47E1E86668CE}">
      <dgm:prSet/>
      <dgm:spPr/>
      <dgm:t>
        <a:bodyPr/>
        <a:lstStyle/>
        <a:p>
          <a:endParaRPr lang="vi-VN"/>
        </a:p>
      </dgm:t>
    </dgm:pt>
    <dgm:pt modelId="{21F8BF97-821E-4AE3-8FAF-B80507030300}" type="sibTrans" cxnId="{FF3018F1-F0BA-44B3-9965-47E1E86668CE}">
      <dgm:prSet/>
      <dgm:spPr/>
      <dgm:t>
        <a:bodyPr/>
        <a:lstStyle/>
        <a:p>
          <a:endParaRPr lang="vi-VN"/>
        </a:p>
      </dgm:t>
    </dgm:pt>
    <dgm:pt modelId="{BD0827C7-988B-4DF6-ABDD-89A2BC67BB38}">
      <dgm:prSet phldrT="[Text]"/>
      <dgm:spPr/>
      <dgm:t>
        <a:bodyPr/>
        <a:lstStyle/>
        <a:p>
          <a:r>
            <a:rPr lang="vi-VN" dirty="0"/>
            <a:t>NGƯỜI GIAO VIỆC</a:t>
          </a:r>
        </a:p>
      </dgm:t>
    </dgm:pt>
    <dgm:pt modelId="{CC9CCA81-1AA5-4075-A6E8-BE1A61473E5D}" type="parTrans" cxnId="{BE8021D9-3BA6-4AB0-B107-3E25FF402CB4}">
      <dgm:prSet/>
      <dgm:spPr/>
      <dgm:t>
        <a:bodyPr/>
        <a:lstStyle/>
        <a:p>
          <a:endParaRPr lang="vi-VN"/>
        </a:p>
      </dgm:t>
    </dgm:pt>
    <dgm:pt modelId="{04B9184E-67EC-4BA5-811C-F8C7C3C0CFBC}" type="sibTrans" cxnId="{BE8021D9-3BA6-4AB0-B107-3E25FF402CB4}">
      <dgm:prSet/>
      <dgm:spPr/>
      <dgm:t>
        <a:bodyPr/>
        <a:lstStyle/>
        <a:p>
          <a:endParaRPr lang="vi-VN"/>
        </a:p>
      </dgm:t>
    </dgm:pt>
    <dgm:pt modelId="{A3475DBE-8DBC-4445-870A-79091B506522}">
      <dgm:prSet phldrT="[Text]"/>
      <dgm:spPr/>
      <dgm:t>
        <a:bodyPr/>
        <a:lstStyle/>
        <a:p>
          <a:r>
            <a:rPr lang="vi-VN" dirty="0"/>
            <a:t>Giao việc theo kế hoạch</a:t>
          </a:r>
        </a:p>
      </dgm:t>
    </dgm:pt>
    <dgm:pt modelId="{8A479AEB-7B53-4438-BAC5-BD42E837E7F4}" type="parTrans" cxnId="{C081C9A0-AB83-4E20-AD3E-1EAC51604F0D}">
      <dgm:prSet/>
      <dgm:spPr/>
      <dgm:t>
        <a:bodyPr/>
        <a:lstStyle/>
        <a:p>
          <a:endParaRPr lang="vi-VN"/>
        </a:p>
      </dgm:t>
    </dgm:pt>
    <dgm:pt modelId="{43D47B43-B515-41DD-B1C6-752B1C919A82}" type="sibTrans" cxnId="{C081C9A0-AB83-4E20-AD3E-1EAC51604F0D}">
      <dgm:prSet/>
      <dgm:spPr/>
      <dgm:t>
        <a:bodyPr/>
        <a:lstStyle/>
        <a:p>
          <a:endParaRPr lang="vi-VN"/>
        </a:p>
      </dgm:t>
    </dgm:pt>
    <dgm:pt modelId="{DC76BEAC-5EDE-453D-A0FB-11915607A680}">
      <dgm:prSet phldrT="[Text]"/>
      <dgm:spPr/>
      <dgm:t>
        <a:bodyPr/>
        <a:lstStyle/>
        <a:p>
          <a:r>
            <a:rPr lang="vi-VN" dirty="0"/>
            <a:t>NGƯỜI NHẬN VIỆC</a:t>
          </a:r>
        </a:p>
      </dgm:t>
    </dgm:pt>
    <dgm:pt modelId="{73BC09AF-7575-4417-8B86-C2D2B2C7707C}" type="parTrans" cxnId="{BD3EFD87-316E-43AB-A518-2BC3FCEE7C1A}">
      <dgm:prSet/>
      <dgm:spPr/>
      <dgm:t>
        <a:bodyPr/>
        <a:lstStyle/>
        <a:p>
          <a:endParaRPr lang="vi-VN"/>
        </a:p>
      </dgm:t>
    </dgm:pt>
    <dgm:pt modelId="{9DD9AE98-2AEB-4BF6-8BBA-0F2EC67789C7}" type="sibTrans" cxnId="{BD3EFD87-316E-43AB-A518-2BC3FCEE7C1A}">
      <dgm:prSet/>
      <dgm:spPr/>
      <dgm:t>
        <a:bodyPr/>
        <a:lstStyle/>
        <a:p>
          <a:endParaRPr lang="vi-VN"/>
        </a:p>
      </dgm:t>
    </dgm:pt>
    <dgm:pt modelId="{1F565688-4C19-44B9-BFB6-6AC92171AFBE}">
      <dgm:prSet phldrT="[Text]"/>
      <dgm:spPr/>
      <dgm:t>
        <a:bodyPr/>
        <a:lstStyle/>
        <a:p>
          <a:r>
            <a:rPr lang="vi-VN" dirty="0"/>
            <a:t>Thực thi công việc được giao</a:t>
          </a:r>
        </a:p>
      </dgm:t>
    </dgm:pt>
    <dgm:pt modelId="{1180811C-F238-4934-AFE4-ED82806BF56D}" type="parTrans" cxnId="{AF51B646-2DE8-48E0-BABF-16CF0551C606}">
      <dgm:prSet/>
      <dgm:spPr/>
      <dgm:t>
        <a:bodyPr/>
        <a:lstStyle/>
        <a:p>
          <a:endParaRPr lang="vi-VN"/>
        </a:p>
      </dgm:t>
    </dgm:pt>
    <dgm:pt modelId="{09F9C35A-13B0-4AA9-AF0E-77AA07792E0E}" type="sibTrans" cxnId="{AF51B646-2DE8-48E0-BABF-16CF0551C606}">
      <dgm:prSet/>
      <dgm:spPr/>
      <dgm:t>
        <a:bodyPr/>
        <a:lstStyle/>
        <a:p>
          <a:endParaRPr lang="vi-VN"/>
        </a:p>
      </dgm:t>
    </dgm:pt>
    <dgm:pt modelId="{008B9533-2C07-4454-B1C1-571B5DB4B591}">
      <dgm:prSet phldrT="[Text]"/>
      <dgm:spPr/>
      <dgm:t>
        <a:bodyPr/>
        <a:lstStyle/>
        <a:p>
          <a:r>
            <a:rPr lang="vi-VN" dirty="0"/>
            <a:t>NGƯỜI NHẬN VIỆC</a:t>
          </a:r>
        </a:p>
      </dgm:t>
    </dgm:pt>
    <dgm:pt modelId="{C823FC80-6B86-4085-9A16-C3B47CB94F55}" type="parTrans" cxnId="{8A776D1C-75D4-4830-AA20-EE8B4EFE1C30}">
      <dgm:prSet/>
      <dgm:spPr/>
      <dgm:t>
        <a:bodyPr/>
        <a:lstStyle/>
        <a:p>
          <a:endParaRPr lang="vi-VN"/>
        </a:p>
      </dgm:t>
    </dgm:pt>
    <dgm:pt modelId="{6170CFE6-8BA3-459A-9BB8-A7CA4943058C}" type="sibTrans" cxnId="{8A776D1C-75D4-4830-AA20-EE8B4EFE1C30}">
      <dgm:prSet/>
      <dgm:spPr/>
      <dgm:t>
        <a:bodyPr/>
        <a:lstStyle/>
        <a:p>
          <a:endParaRPr lang="vi-VN"/>
        </a:p>
      </dgm:t>
    </dgm:pt>
    <dgm:pt modelId="{74E7B7A0-BF19-49DB-A21E-406F99000293}">
      <dgm:prSet phldrT="[Text]"/>
      <dgm:spPr/>
      <dgm:t>
        <a:bodyPr/>
        <a:lstStyle/>
        <a:p>
          <a:r>
            <a:rPr lang="vi-VN" dirty="0"/>
            <a:t>Báo cáo kết quả công việc</a:t>
          </a:r>
        </a:p>
      </dgm:t>
    </dgm:pt>
    <dgm:pt modelId="{EA6986F0-A032-4E36-A13B-727034B11F20}" type="parTrans" cxnId="{DC661121-DDB5-408B-9497-D56060636917}">
      <dgm:prSet/>
      <dgm:spPr/>
      <dgm:t>
        <a:bodyPr/>
        <a:lstStyle/>
        <a:p>
          <a:endParaRPr lang="vi-VN"/>
        </a:p>
      </dgm:t>
    </dgm:pt>
    <dgm:pt modelId="{4DD3DFE3-188B-4822-8BDE-7C3B8A7C3BEC}" type="sibTrans" cxnId="{DC661121-DDB5-408B-9497-D56060636917}">
      <dgm:prSet/>
      <dgm:spPr/>
      <dgm:t>
        <a:bodyPr/>
        <a:lstStyle/>
        <a:p>
          <a:endParaRPr lang="vi-VN"/>
        </a:p>
      </dgm:t>
    </dgm:pt>
    <dgm:pt modelId="{78E95EE6-9F11-4946-98D9-CCED9EE2FD14}">
      <dgm:prSet phldrT="[Text]"/>
      <dgm:spPr/>
      <dgm:t>
        <a:bodyPr/>
        <a:lstStyle/>
        <a:p>
          <a:r>
            <a:rPr lang="vi-VN" dirty="0"/>
            <a:t>NGƯỜI GIAO VIỆC</a:t>
          </a:r>
        </a:p>
      </dgm:t>
    </dgm:pt>
    <dgm:pt modelId="{CA33E5F8-331E-4DD7-98E2-434B6C78E1BD}" type="parTrans" cxnId="{D1BC45C9-9E20-4DF9-B217-1BC8A9461ACA}">
      <dgm:prSet/>
      <dgm:spPr/>
      <dgm:t>
        <a:bodyPr/>
        <a:lstStyle/>
        <a:p>
          <a:endParaRPr lang="vi-VN"/>
        </a:p>
      </dgm:t>
    </dgm:pt>
    <dgm:pt modelId="{34CAB2A3-DA94-4B7B-9CCC-D8FD32D437DF}" type="sibTrans" cxnId="{D1BC45C9-9E20-4DF9-B217-1BC8A9461ACA}">
      <dgm:prSet/>
      <dgm:spPr/>
      <dgm:t>
        <a:bodyPr/>
        <a:lstStyle/>
        <a:p>
          <a:endParaRPr lang="vi-VN"/>
        </a:p>
      </dgm:t>
    </dgm:pt>
    <dgm:pt modelId="{C08E4B1C-FAAA-4A7E-8EE7-F8988A850F80}">
      <dgm:prSet phldrT="[Text]"/>
      <dgm:spPr/>
      <dgm:t>
        <a:bodyPr/>
        <a:lstStyle/>
        <a:p>
          <a:r>
            <a:rPr lang="vi-VN" dirty="0"/>
            <a:t>Đánh giá kết quả công việc</a:t>
          </a:r>
        </a:p>
      </dgm:t>
    </dgm:pt>
    <dgm:pt modelId="{5E51DE6D-BBC4-4DDB-88B8-C282818361A0}" type="parTrans" cxnId="{EF3653D2-5D68-4755-827B-1DB0AB7F8371}">
      <dgm:prSet/>
      <dgm:spPr/>
      <dgm:t>
        <a:bodyPr/>
        <a:lstStyle/>
        <a:p>
          <a:endParaRPr lang="vi-VN"/>
        </a:p>
      </dgm:t>
    </dgm:pt>
    <dgm:pt modelId="{7874736C-C1E7-45D5-9885-56C484CAD474}" type="sibTrans" cxnId="{EF3653D2-5D68-4755-827B-1DB0AB7F8371}">
      <dgm:prSet/>
      <dgm:spPr/>
      <dgm:t>
        <a:bodyPr/>
        <a:lstStyle/>
        <a:p>
          <a:endParaRPr lang="vi-VN"/>
        </a:p>
      </dgm:t>
    </dgm:pt>
    <dgm:pt modelId="{7C16322D-5341-4C33-A2F3-1981DD728634}" type="pres">
      <dgm:prSet presAssocID="{6DCB94D7-A88C-4922-9319-E8B0C07EAFB6}" presName="theList" presStyleCnt="0">
        <dgm:presLayoutVars>
          <dgm:dir/>
          <dgm:animLvl val="lvl"/>
          <dgm:resizeHandles val="exact"/>
        </dgm:presLayoutVars>
      </dgm:prSet>
      <dgm:spPr/>
    </dgm:pt>
    <dgm:pt modelId="{2B933164-CD8A-4FC9-9464-D1928333D754}" type="pres">
      <dgm:prSet presAssocID="{9AF6ABDF-4E83-47AE-8D4E-79EBB495404B}" presName="compNode" presStyleCnt="0"/>
      <dgm:spPr/>
    </dgm:pt>
    <dgm:pt modelId="{78FFEEB6-C1C4-4070-A3AA-41EBA93B68D9}" type="pres">
      <dgm:prSet presAssocID="{9AF6ABDF-4E83-47AE-8D4E-79EBB495404B}" presName="noGeometry" presStyleCnt="0"/>
      <dgm:spPr/>
    </dgm:pt>
    <dgm:pt modelId="{D39CBE63-3EC7-42A9-ACD3-59CB92AD6B7B}" type="pres">
      <dgm:prSet presAssocID="{9AF6ABDF-4E83-47AE-8D4E-79EBB495404B}" presName="childTextVisible" presStyleLbl="bgAccFollowNode1" presStyleIdx="0" presStyleCnt="5">
        <dgm:presLayoutVars>
          <dgm:bulletEnabled val="1"/>
        </dgm:presLayoutVars>
      </dgm:prSet>
      <dgm:spPr/>
    </dgm:pt>
    <dgm:pt modelId="{EBBA2593-D11E-4D6E-B7C6-65AE5BBA8AE0}" type="pres">
      <dgm:prSet presAssocID="{9AF6ABDF-4E83-47AE-8D4E-79EBB495404B}" presName="childTextHidden" presStyleLbl="bgAccFollowNode1" presStyleIdx="0" presStyleCnt="5"/>
      <dgm:spPr/>
    </dgm:pt>
    <dgm:pt modelId="{0443D014-432E-4247-A365-F29D7A17B451}" type="pres">
      <dgm:prSet presAssocID="{9AF6ABDF-4E83-47AE-8D4E-79EBB495404B}" presName="parentText" presStyleLbl="node1" presStyleIdx="0" presStyleCnt="5">
        <dgm:presLayoutVars>
          <dgm:chMax val="1"/>
          <dgm:bulletEnabled val="1"/>
        </dgm:presLayoutVars>
      </dgm:prSet>
      <dgm:spPr/>
    </dgm:pt>
    <dgm:pt modelId="{C431A436-8B2E-4D08-AB13-739345DC2713}" type="pres">
      <dgm:prSet presAssocID="{9AF6ABDF-4E83-47AE-8D4E-79EBB495404B}" presName="aSpace" presStyleCnt="0"/>
      <dgm:spPr/>
    </dgm:pt>
    <dgm:pt modelId="{864B7979-772F-4B4A-9F3F-D3015FC7FF1C}" type="pres">
      <dgm:prSet presAssocID="{BD0827C7-988B-4DF6-ABDD-89A2BC67BB38}" presName="compNode" presStyleCnt="0"/>
      <dgm:spPr/>
    </dgm:pt>
    <dgm:pt modelId="{FEA825C1-085D-43A0-A004-54B9E6A475CC}" type="pres">
      <dgm:prSet presAssocID="{BD0827C7-988B-4DF6-ABDD-89A2BC67BB38}" presName="noGeometry" presStyleCnt="0"/>
      <dgm:spPr/>
    </dgm:pt>
    <dgm:pt modelId="{E967497B-D19C-4265-9D8F-A989B6C94DDF}" type="pres">
      <dgm:prSet presAssocID="{BD0827C7-988B-4DF6-ABDD-89A2BC67BB38}" presName="childTextVisible" presStyleLbl="bgAccFollowNode1" presStyleIdx="1" presStyleCnt="5">
        <dgm:presLayoutVars>
          <dgm:bulletEnabled val="1"/>
        </dgm:presLayoutVars>
      </dgm:prSet>
      <dgm:spPr/>
    </dgm:pt>
    <dgm:pt modelId="{19C1E0E7-54A7-4826-9A99-18192E2A7132}" type="pres">
      <dgm:prSet presAssocID="{BD0827C7-988B-4DF6-ABDD-89A2BC67BB38}" presName="childTextHidden" presStyleLbl="bgAccFollowNode1" presStyleIdx="1" presStyleCnt="5"/>
      <dgm:spPr/>
    </dgm:pt>
    <dgm:pt modelId="{DBBEBCEE-31F7-485E-97A0-725B4F761DB3}" type="pres">
      <dgm:prSet presAssocID="{BD0827C7-988B-4DF6-ABDD-89A2BC67BB38}" presName="parentText" presStyleLbl="node1" presStyleIdx="1" presStyleCnt="5">
        <dgm:presLayoutVars>
          <dgm:chMax val="1"/>
          <dgm:bulletEnabled val="1"/>
        </dgm:presLayoutVars>
      </dgm:prSet>
      <dgm:spPr/>
    </dgm:pt>
    <dgm:pt modelId="{8EB275BC-C96B-48C9-911E-47846E7AFAF9}" type="pres">
      <dgm:prSet presAssocID="{BD0827C7-988B-4DF6-ABDD-89A2BC67BB38}" presName="aSpace" presStyleCnt="0"/>
      <dgm:spPr/>
    </dgm:pt>
    <dgm:pt modelId="{A720D1D8-DA03-4BB3-86FE-4D0EF60C83AC}" type="pres">
      <dgm:prSet presAssocID="{DC76BEAC-5EDE-453D-A0FB-11915607A680}" presName="compNode" presStyleCnt="0"/>
      <dgm:spPr/>
    </dgm:pt>
    <dgm:pt modelId="{A0FB0242-E5B1-4F34-AFC9-BE7F4B4B6A95}" type="pres">
      <dgm:prSet presAssocID="{DC76BEAC-5EDE-453D-A0FB-11915607A680}" presName="noGeometry" presStyleCnt="0"/>
      <dgm:spPr/>
    </dgm:pt>
    <dgm:pt modelId="{95A7F748-96CA-4E60-8848-78FA29CA5877}" type="pres">
      <dgm:prSet presAssocID="{DC76BEAC-5EDE-453D-A0FB-11915607A680}" presName="childTextVisible" presStyleLbl="bgAccFollowNode1" presStyleIdx="2" presStyleCnt="5">
        <dgm:presLayoutVars>
          <dgm:bulletEnabled val="1"/>
        </dgm:presLayoutVars>
      </dgm:prSet>
      <dgm:spPr/>
    </dgm:pt>
    <dgm:pt modelId="{56F5C613-4C68-4009-95AD-183A292DE04C}" type="pres">
      <dgm:prSet presAssocID="{DC76BEAC-5EDE-453D-A0FB-11915607A680}" presName="childTextHidden" presStyleLbl="bgAccFollowNode1" presStyleIdx="2" presStyleCnt="5"/>
      <dgm:spPr/>
    </dgm:pt>
    <dgm:pt modelId="{AFA82106-C04A-4FD9-8A4E-904933888EAB}" type="pres">
      <dgm:prSet presAssocID="{DC76BEAC-5EDE-453D-A0FB-11915607A680}" presName="parentText" presStyleLbl="node1" presStyleIdx="2" presStyleCnt="5">
        <dgm:presLayoutVars>
          <dgm:chMax val="1"/>
          <dgm:bulletEnabled val="1"/>
        </dgm:presLayoutVars>
      </dgm:prSet>
      <dgm:spPr/>
    </dgm:pt>
    <dgm:pt modelId="{330A914D-AF18-4160-A28D-F816C43C5924}" type="pres">
      <dgm:prSet presAssocID="{DC76BEAC-5EDE-453D-A0FB-11915607A680}" presName="aSpace" presStyleCnt="0"/>
      <dgm:spPr/>
    </dgm:pt>
    <dgm:pt modelId="{6116FB99-9C72-4BCC-8DBE-322D47F545A7}" type="pres">
      <dgm:prSet presAssocID="{008B9533-2C07-4454-B1C1-571B5DB4B591}" presName="compNode" presStyleCnt="0"/>
      <dgm:spPr/>
    </dgm:pt>
    <dgm:pt modelId="{4B61EFE9-A9E3-426B-8A34-BA4D94A38BC1}" type="pres">
      <dgm:prSet presAssocID="{008B9533-2C07-4454-B1C1-571B5DB4B591}" presName="noGeometry" presStyleCnt="0"/>
      <dgm:spPr/>
    </dgm:pt>
    <dgm:pt modelId="{963B2BB2-A5E9-46BB-B129-7FC462B13EC2}" type="pres">
      <dgm:prSet presAssocID="{008B9533-2C07-4454-B1C1-571B5DB4B591}" presName="childTextVisible" presStyleLbl="bgAccFollowNode1" presStyleIdx="3" presStyleCnt="5">
        <dgm:presLayoutVars>
          <dgm:bulletEnabled val="1"/>
        </dgm:presLayoutVars>
      </dgm:prSet>
      <dgm:spPr/>
    </dgm:pt>
    <dgm:pt modelId="{45BDF8D1-DEF5-4349-A7CB-6FBAF394D308}" type="pres">
      <dgm:prSet presAssocID="{008B9533-2C07-4454-B1C1-571B5DB4B591}" presName="childTextHidden" presStyleLbl="bgAccFollowNode1" presStyleIdx="3" presStyleCnt="5"/>
      <dgm:spPr/>
    </dgm:pt>
    <dgm:pt modelId="{8F80C9EB-3BE1-4499-92F3-2D680085EC91}" type="pres">
      <dgm:prSet presAssocID="{008B9533-2C07-4454-B1C1-571B5DB4B591}" presName="parentText" presStyleLbl="node1" presStyleIdx="3" presStyleCnt="5">
        <dgm:presLayoutVars>
          <dgm:chMax val="1"/>
          <dgm:bulletEnabled val="1"/>
        </dgm:presLayoutVars>
      </dgm:prSet>
      <dgm:spPr/>
    </dgm:pt>
    <dgm:pt modelId="{67DE681A-F7EB-462E-8D28-FA39A3FD0297}" type="pres">
      <dgm:prSet presAssocID="{008B9533-2C07-4454-B1C1-571B5DB4B591}" presName="aSpace" presStyleCnt="0"/>
      <dgm:spPr/>
    </dgm:pt>
    <dgm:pt modelId="{7ED7DBF9-CD1F-478C-8B5F-943914C4FB88}" type="pres">
      <dgm:prSet presAssocID="{78E95EE6-9F11-4946-98D9-CCED9EE2FD14}" presName="compNode" presStyleCnt="0"/>
      <dgm:spPr/>
    </dgm:pt>
    <dgm:pt modelId="{02564AA4-CD19-4816-BCF2-D9DFA21780B1}" type="pres">
      <dgm:prSet presAssocID="{78E95EE6-9F11-4946-98D9-CCED9EE2FD14}" presName="noGeometry" presStyleCnt="0"/>
      <dgm:spPr/>
    </dgm:pt>
    <dgm:pt modelId="{A33D36A6-889C-4613-AB89-13DA22471172}" type="pres">
      <dgm:prSet presAssocID="{78E95EE6-9F11-4946-98D9-CCED9EE2FD14}" presName="childTextVisible" presStyleLbl="bgAccFollowNode1" presStyleIdx="4" presStyleCnt="5">
        <dgm:presLayoutVars>
          <dgm:bulletEnabled val="1"/>
        </dgm:presLayoutVars>
      </dgm:prSet>
      <dgm:spPr/>
    </dgm:pt>
    <dgm:pt modelId="{40B698CB-149F-41D1-A145-EDE32160A81C}" type="pres">
      <dgm:prSet presAssocID="{78E95EE6-9F11-4946-98D9-CCED9EE2FD14}" presName="childTextHidden" presStyleLbl="bgAccFollowNode1" presStyleIdx="4" presStyleCnt="5"/>
      <dgm:spPr/>
    </dgm:pt>
    <dgm:pt modelId="{2F1116E8-F420-4C5B-A385-E13FCC768082}" type="pres">
      <dgm:prSet presAssocID="{78E95EE6-9F11-4946-98D9-CCED9EE2FD14}" presName="parentText" presStyleLbl="node1" presStyleIdx="4" presStyleCnt="5">
        <dgm:presLayoutVars>
          <dgm:chMax val="1"/>
          <dgm:bulletEnabled val="1"/>
        </dgm:presLayoutVars>
      </dgm:prSet>
      <dgm:spPr/>
    </dgm:pt>
  </dgm:ptLst>
  <dgm:cxnLst>
    <dgm:cxn modelId="{8A776D1C-75D4-4830-AA20-EE8B4EFE1C30}" srcId="{6DCB94D7-A88C-4922-9319-E8B0C07EAFB6}" destId="{008B9533-2C07-4454-B1C1-571B5DB4B591}" srcOrd="3" destOrd="0" parTransId="{C823FC80-6B86-4085-9A16-C3B47CB94F55}" sibTransId="{6170CFE6-8BA3-459A-9BB8-A7CA4943058C}"/>
    <dgm:cxn modelId="{DC661121-DDB5-408B-9497-D56060636917}" srcId="{008B9533-2C07-4454-B1C1-571B5DB4B591}" destId="{74E7B7A0-BF19-49DB-A21E-406F99000293}" srcOrd="0" destOrd="0" parTransId="{EA6986F0-A032-4E36-A13B-727034B11F20}" sibTransId="{4DD3DFE3-188B-4822-8BDE-7C3B8A7C3BEC}"/>
    <dgm:cxn modelId="{8809D627-6A1A-4841-820C-90904A7B373C}" type="presOf" srcId="{A3475DBE-8DBC-4445-870A-79091B506522}" destId="{E967497B-D19C-4265-9D8F-A989B6C94DDF}" srcOrd="0" destOrd="0" presId="urn:microsoft.com/office/officeart/2005/8/layout/hProcess6"/>
    <dgm:cxn modelId="{86AE8D3D-F79E-4F6B-B8E1-F0A2F6BA2CA3}" type="presOf" srcId="{1F565688-4C19-44B9-BFB6-6AC92171AFBE}" destId="{95A7F748-96CA-4E60-8848-78FA29CA5877}" srcOrd="0" destOrd="0" presId="urn:microsoft.com/office/officeart/2005/8/layout/hProcess6"/>
    <dgm:cxn modelId="{A59B7B5C-E512-458E-9BC6-D2AA004E27E8}" type="presOf" srcId="{6DCB94D7-A88C-4922-9319-E8B0C07EAFB6}" destId="{7C16322D-5341-4C33-A2F3-1981DD728634}" srcOrd="0" destOrd="0" presId="urn:microsoft.com/office/officeart/2005/8/layout/hProcess6"/>
    <dgm:cxn modelId="{6831AC5C-56B0-4566-8781-96B00C598F7E}" type="presOf" srcId="{74E7B7A0-BF19-49DB-A21E-406F99000293}" destId="{45BDF8D1-DEF5-4349-A7CB-6FBAF394D308}" srcOrd="1" destOrd="0" presId="urn:microsoft.com/office/officeart/2005/8/layout/hProcess6"/>
    <dgm:cxn modelId="{B97A4062-2249-4C73-8592-B63B8191549B}" type="presOf" srcId="{78E95EE6-9F11-4946-98D9-CCED9EE2FD14}" destId="{2F1116E8-F420-4C5B-A385-E13FCC768082}" srcOrd="0" destOrd="0" presId="urn:microsoft.com/office/officeart/2005/8/layout/hProcess6"/>
    <dgm:cxn modelId="{AC16AB66-FC28-45DA-B273-47273F5825F5}" type="presOf" srcId="{C08E4B1C-FAAA-4A7E-8EE7-F8988A850F80}" destId="{A33D36A6-889C-4613-AB89-13DA22471172}" srcOrd="0" destOrd="0" presId="urn:microsoft.com/office/officeart/2005/8/layout/hProcess6"/>
    <dgm:cxn modelId="{AF51B646-2DE8-48E0-BABF-16CF0551C606}" srcId="{DC76BEAC-5EDE-453D-A0FB-11915607A680}" destId="{1F565688-4C19-44B9-BFB6-6AC92171AFBE}" srcOrd="0" destOrd="0" parTransId="{1180811C-F238-4934-AFE4-ED82806BF56D}" sibTransId="{09F9C35A-13B0-4AA9-AF0E-77AA07792E0E}"/>
    <dgm:cxn modelId="{68DFB747-6236-4E16-9437-6ADC1EBFA4FE}" type="presOf" srcId="{008B9533-2C07-4454-B1C1-571B5DB4B591}" destId="{8F80C9EB-3BE1-4499-92F3-2D680085EC91}" srcOrd="0" destOrd="0" presId="urn:microsoft.com/office/officeart/2005/8/layout/hProcess6"/>
    <dgm:cxn modelId="{DC5A4257-F2D8-436F-9B7B-EC6B73965EB5}" srcId="{6DCB94D7-A88C-4922-9319-E8B0C07EAFB6}" destId="{9AF6ABDF-4E83-47AE-8D4E-79EBB495404B}" srcOrd="0" destOrd="0" parTransId="{907143F5-DC78-4E15-8C43-214E920C4801}" sibTransId="{BA9C5C3B-948D-4D0A-A9E5-3780DA5A4EA0}"/>
    <dgm:cxn modelId="{25EEA679-6C03-4CC7-8244-BB34B281D620}" type="presOf" srcId="{1F565688-4C19-44B9-BFB6-6AC92171AFBE}" destId="{56F5C613-4C68-4009-95AD-183A292DE04C}" srcOrd="1" destOrd="0" presId="urn:microsoft.com/office/officeart/2005/8/layout/hProcess6"/>
    <dgm:cxn modelId="{BD3EFD87-316E-43AB-A518-2BC3FCEE7C1A}" srcId="{6DCB94D7-A88C-4922-9319-E8B0C07EAFB6}" destId="{DC76BEAC-5EDE-453D-A0FB-11915607A680}" srcOrd="2" destOrd="0" parTransId="{73BC09AF-7575-4417-8B86-C2D2B2C7707C}" sibTransId="{9DD9AE98-2AEB-4BF6-8BBA-0F2EC67789C7}"/>
    <dgm:cxn modelId="{3335B99E-CD75-4DF6-8CAE-71631B5356B6}" type="presOf" srcId="{14E6F549-339D-4D62-9419-0382C907D98C}" destId="{D39CBE63-3EC7-42A9-ACD3-59CB92AD6B7B}" srcOrd="0" destOrd="0" presId="urn:microsoft.com/office/officeart/2005/8/layout/hProcess6"/>
    <dgm:cxn modelId="{C081C9A0-AB83-4E20-AD3E-1EAC51604F0D}" srcId="{BD0827C7-988B-4DF6-ABDD-89A2BC67BB38}" destId="{A3475DBE-8DBC-4445-870A-79091B506522}" srcOrd="0" destOrd="0" parTransId="{8A479AEB-7B53-4438-BAC5-BD42E837E7F4}" sibTransId="{43D47B43-B515-41DD-B1C6-752B1C919A82}"/>
    <dgm:cxn modelId="{339DA2A4-193A-46FC-A7B6-0E2EB246D32F}" type="presOf" srcId="{74E7B7A0-BF19-49DB-A21E-406F99000293}" destId="{963B2BB2-A5E9-46BB-B129-7FC462B13EC2}" srcOrd="0" destOrd="0" presId="urn:microsoft.com/office/officeart/2005/8/layout/hProcess6"/>
    <dgm:cxn modelId="{D37CAEAC-DEB2-41F3-960A-68C6A711D442}" type="presOf" srcId="{A3475DBE-8DBC-4445-870A-79091B506522}" destId="{19C1E0E7-54A7-4826-9A99-18192E2A7132}" srcOrd="1" destOrd="0" presId="urn:microsoft.com/office/officeart/2005/8/layout/hProcess6"/>
    <dgm:cxn modelId="{66242DAF-3928-4A94-8218-D0ED5A81D986}" type="presOf" srcId="{BD0827C7-988B-4DF6-ABDD-89A2BC67BB38}" destId="{DBBEBCEE-31F7-485E-97A0-725B4F761DB3}" srcOrd="0" destOrd="0" presId="urn:microsoft.com/office/officeart/2005/8/layout/hProcess6"/>
    <dgm:cxn modelId="{10B814B2-9073-4825-A6AD-99D1D24F99A9}" type="presOf" srcId="{14E6F549-339D-4D62-9419-0382C907D98C}" destId="{EBBA2593-D11E-4D6E-B7C6-65AE5BBA8AE0}" srcOrd="1" destOrd="0" presId="urn:microsoft.com/office/officeart/2005/8/layout/hProcess6"/>
    <dgm:cxn modelId="{0B0FAFB8-B397-4027-82B8-02742D6E3FDC}" type="presOf" srcId="{DC76BEAC-5EDE-453D-A0FB-11915607A680}" destId="{AFA82106-C04A-4FD9-8A4E-904933888EAB}" srcOrd="0" destOrd="0" presId="urn:microsoft.com/office/officeart/2005/8/layout/hProcess6"/>
    <dgm:cxn modelId="{D1BC45C9-9E20-4DF9-B217-1BC8A9461ACA}" srcId="{6DCB94D7-A88C-4922-9319-E8B0C07EAFB6}" destId="{78E95EE6-9F11-4946-98D9-CCED9EE2FD14}" srcOrd="4" destOrd="0" parTransId="{CA33E5F8-331E-4DD7-98E2-434B6C78E1BD}" sibTransId="{34CAB2A3-DA94-4B7B-9CCC-D8FD32D437DF}"/>
    <dgm:cxn modelId="{EF3653D2-5D68-4755-827B-1DB0AB7F8371}" srcId="{78E95EE6-9F11-4946-98D9-CCED9EE2FD14}" destId="{C08E4B1C-FAAA-4A7E-8EE7-F8988A850F80}" srcOrd="0" destOrd="0" parTransId="{5E51DE6D-BBC4-4DDB-88B8-C282818361A0}" sibTransId="{7874736C-C1E7-45D5-9885-56C484CAD474}"/>
    <dgm:cxn modelId="{86BDB5D4-96E9-43FD-8ED2-780581260F2C}" type="presOf" srcId="{9AF6ABDF-4E83-47AE-8D4E-79EBB495404B}" destId="{0443D014-432E-4247-A365-F29D7A17B451}" srcOrd="0" destOrd="0" presId="urn:microsoft.com/office/officeart/2005/8/layout/hProcess6"/>
    <dgm:cxn modelId="{BE8021D9-3BA6-4AB0-B107-3E25FF402CB4}" srcId="{6DCB94D7-A88C-4922-9319-E8B0C07EAFB6}" destId="{BD0827C7-988B-4DF6-ABDD-89A2BC67BB38}" srcOrd="1" destOrd="0" parTransId="{CC9CCA81-1AA5-4075-A6E8-BE1A61473E5D}" sibTransId="{04B9184E-67EC-4BA5-811C-F8C7C3C0CFBC}"/>
    <dgm:cxn modelId="{F62DEFE7-80E2-468D-A711-C6ABB073FBF4}" type="presOf" srcId="{C08E4B1C-FAAA-4A7E-8EE7-F8988A850F80}" destId="{40B698CB-149F-41D1-A145-EDE32160A81C}" srcOrd="1" destOrd="0" presId="urn:microsoft.com/office/officeart/2005/8/layout/hProcess6"/>
    <dgm:cxn modelId="{FF3018F1-F0BA-44B3-9965-47E1E86668CE}" srcId="{9AF6ABDF-4E83-47AE-8D4E-79EBB495404B}" destId="{14E6F549-339D-4D62-9419-0382C907D98C}" srcOrd="0" destOrd="0" parTransId="{06D0A7D1-E6EC-4EC0-B5E1-224C0F23C7B6}" sibTransId="{21F8BF97-821E-4AE3-8FAF-B80507030300}"/>
    <dgm:cxn modelId="{D493A102-98C9-4864-A23B-F31517D581C8}" type="presParOf" srcId="{7C16322D-5341-4C33-A2F3-1981DD728634}" destId="{2B933164-CD8A-4FC9-9464-D1928333D754}" srcOrd="0" destOrd="0" presId="urn:microsoft.com/office/officeart/2005/8/layout/hProcess6"/>
    <dgm:cxn modelId="{4FDF19A8-E546-4AFA-A752-D0B40B94A620}" type="presParOf" srcId="{2B933164-CD8A-4FC9-9464-D1928333D754}" destId="{78FFEEB6-C1C4-4070-A3AA-41EBA93B68D9}" srcOrd="0" destOrd="0" presId="urn:microsoft.com/office/officeart/2005/8/layout/hProcess6"/>
    <dgm:cxn modelId="{321E71E7-6126-4FB3-8E52-13D786F0588B}" type="presParOf" srcId="{2B933164-CD8A-4FC9-9464-D1928333D754}" destId="{D39CBE63-3EC7-42A9-ACD3-59CB92AD6B7B}" srcOrd="1" destOrd="0" presId="urn:microsoft.com/office/officeart/2005/8/layout/hProcess6"/>
    <dgm:cxn modelId="{0A21AA12-F4C8-4C58-A0DF-1EB546EFE0D7}" type="presParOf" srcId="{2B933164-CD8A-4FC9-9464-D1928333D754}" destId="{EBBA2593-D11E-4D6E-B7C6-65AE5BBA8AE0}" srcOrd="2" destOrd="0" presId="urn:microsoft.com/office/officeart/2005/8/layout/hProcess6"/>
    <dgm:cxn modelId="{93496058-78F3-49D7-A6C4-9A9FE37C67BB}" type="presParOf" srcId="{2B933164-CD8A-4FC9-9464-D1928333D754}" destId="{0443D014-432E-4247-A365-F29D7A17B451}" srcOrd="3" destOrd="0" presId="urn:microsoft.com/office/officeart/2005/8/layout/hProcess6"/>
    <dgm:cxn modelId="{4A75DEB8-36CA-438D-AFB5-3FC5375B7A53}" type="presParOf" srcId="{7C16322D-5341-4C33-A2F3-1981DD728634}" destId="{C431A436-8B2E-4D08-AB13-739345DC2713}" srcOrd="1" destOrd="0" presId="urn:microsoft.com/office/officeart/2005/8/layout/hProcess6"/>
    <dgm:cxn modelId="{76AF3DDC-0C3D-479A-8DAC-8A552F139665}" type="presParOf" srcId="{7C16322D-5341-4C33-A2F3-1981DD728634}" destId="{864B7979-772F-4B4A-9F3F-D3015FC7FF1C}" srcOrd="2" destOrd="0" presId="urn:microsoft.com/office/officeart/2005/8/layout/hProcess6"/>
    <dgm:cxn modelId="{87971D2D-B89E-4457-8222-6081B67E4D5C}" type="presParOf" srcId="{864B7979-772F-4B4A-9F3F-D3015FC7FF1C}" destId="{FEA825C1-085D-43A0-A004-54B9E6A475CC}" srcOrd="0" destOrd="0" presId="urn:microsoft.com/office/officeart/2005/8/layout/hProcess6"/>
    <dgm:cxn modelId="{8F690333-99E9-48A0-8EF4-0F6CCC67C67C}" type="presParOf" srcId="{864B7979-772F-4B4A-9F3F-D3015FC7FF1C}" destId="{E967497B-D19C-4265-9D8F-A989B6C94DDF}" srcOrd="1" destOrd="0" presId="urn:microsoft.com/office/officeart/2005/8/layout/hProcess6"/>
    <dgm:cxn modelId="{5A71290E-E563-455E-984A-0D5FA0DDD143}" type="presParOf" srcId="{864B7979-772F-4B4A-9F3F-D3015FC7FF1C}" destId="{19C1E0E7-54A7-4826-9A99-18192E2A7132}" srcOrd="2" destOrd="0" presId="urn:microsoft.com/office/officeart/2005/8/layout/hProcess6"/>
    <dgm:cxn modelId="{844711AE-86D6-46F0-911F-00879DDFFA7B}" type="presParOf" srcId="{864B7979-772F-4B4A-9F3F-D3015FC7FF1C}" destId="{DBBEBCEE-31F7-485E-97A0-725B4F761DB3}" srcOrd="3" destOrd="0" presId="urn:microsoft.com/office/officeart/2005/8/layout/hProcess6"/>
    <dgm:cxn modelId="{6563200B-3CDC-43E6-BB14-712B8D534D22}" type="presParOf" srcId="{7C16322D-5341-4C33-A2F3-1981DD728634}" destId="{8EB275BC-C96B-48C9-911E-47846E7AFAF9}" srcOrd="3" destOrd="0" presId="urn:microsoft.com/office/officeart/2005/8/layout/hProcess6"/>
    <dgm:cxn modelId="{D74863AC-8811-4D9E-A904-5D729D63130D}" type="presParOf" srcId="{7C16322D-5341-4C33-A2F3-1981DD728634}" destId="{A720D1D8-DA03-4BB3-86FE-4D0EF60C83AC}" srcOrd="4" destOrd="0" presId="urn:microsoft.com/office/officeart/2005/8/layout/hProcess6"/>
    <dgm:cxn modelId="{FE7B45A5-F3D2-4BC0-B38B-0598ADBB7CD1}" type="presParOf" srcId="{A720D1D8-DA03-4BB3-86FE-4D0EF60C83AC}" destId="{A0FB0242-E5B1-4F34-AFC9-BE7F4B4B6A95}" srcOrd="0" destOrd="0" presId="urn:microsoft.com/office/officeart/2005/8/layout/hProcess6"/>
    <dgm:cxn modelId="{C8F3D438-1C68-4930-948F-3C7CAF8F3F6F}" type="presParOf" srcId="{A720D1D8-DA03-4BB3-86FE-4D0EF60C83AC}" destId="{95A7F748-96CA-4E60-8848-78FA29CA5877}" srcOrd="1" destOrd="0" presId="urn:microsoft.com/office/officeart/2005/8/layout/hProcess6"/>
    <dgm:cxn modelId="{48B64647-787F-49B5-9E52-0B41A35C87D6}" type="presParOf" srcId="{A720D1D8-DA03-4BB3-86FE-4D0EF60C83AC}" destId="{56F5C613-4C68-4009-95AD-183A292DE04C}" srcOrd="2" destOrd="0" presId="urn:microsoft.com/office/officeart/2005/8/layout/hProcess6"/>
    <dgm:cxn modelId="{E69A3C66-602F-4995-A1A2-00A3FCE04CC5}" type="presParOf" srcId="{A720D1D8-DA03-4BB3-86FE-4D0EF60C83AC}" destId="{AFA82106-C04A-4FD9-8A4E-904933888EAB}" srcOrd="3" destOrd="0" presId="urn:microsoft.com/office/officeart/2005/8/layout/hProcess6"/>
    <dgm:cxn modelId="{655A3144-8185-4F0A-A134-FFE570693263}" type="presParOf" srcId="{7C16322D-5341-4C33-A2F3-1981DD728634}" destId="{330A914D-AF18-4160-A28D-F816C43C5924}" srcOrd="5" destOrd="0" presId="urn:microsoft.com/office/officeart/2005/8/layout/hProcess6"/>
    <dgm:cxn modelId="{3162480E-2640-4BE9-97E2-B974CC7ACA63}" type="presParOf" srcId="{7C16322D-5341-4C33-A2F3-1981DD728634}" destId="{6116FB99-9C72-4BCC-8DBE-322D47F545A7}" srcOrd="6" destOrd="0" presId="urn:microsoft.com/office/officeart/2005/8/layout/hProcess6"/>
    <dgm:cxn modelId="{739805B2-D2BA-46C6-B9BB-00107C02C972}" type="presParOf" srcId="{6116FB99-9C72-4BCC-8DBE-322D47F545A7}" destId="{4B61EFE9-A9E3-426B-8A34-BA4D94A38BC1}" srcOrd="0" destOrd="0" presId="urn:microsoft.com/office/officeart/2005/8/layout/hProcess6"/>
    <dgm:cxn modelId="{6E9E29B2-12CE-4E18-A945-177A623D0F99}" type="presParOf" srcId="{6116FB99-9C72-4BCC-8DBE-322D47F545A7}" destId="{963B2BB2-A5E9-46BB-B129-7FC462B13EC2}" srcOrd="1" destOrd="0" presId="urn:microsoft.com/office/officeart/2005/8/layout/hProcess6"/>
    <dgm:cxn modelId="{ACC61C11-0C1C-4DC3-9564-00DC3225A7D5}" type="presParOf" srcId="{6116FB99-9C72-4BCC-8DBE-322D47F545A7}" destId="{45BDF8D1-DEF5-4349-A7CB-6FBAF394D308}" srcOrd="2" destOrd="0" presId="urn:microsoft.com/office/officeart/2005/8/layout/hProcess6"/>
    <dgm:cxn modelId="{41B99F64-3A57-46DA-9C16-02F3651D23C4}" type="presParOf" srcId="{6116FB99-9C72-4BCC-8DBE-322D47F545A7}" destId="{8F80C9EB-3BE1-4499-92F3-2D680085EC91}" srcOrd="3" destOrd="0" presId="urn:microsoft.com/office/officeart/2005/8/layout/hProcess6"/>
    <dgm:cxn modelId="{AF0B5EE8-429B-442E-9838-CD9051DE4AF0}" type="presParOf" srcId="{7C16322D-5341-4C33-A2F3-1981DD728634}" destId="{67DE681A-F7EB-462E-8D28-FA39A3FD0297}" srcOrd="7" destOrd="0" presId="urn:microsoft.com/office/officeart/2005/8/layout/hProcess6"/>
    <dgm:cxn modelId="{4C72C914-7D59-4EA3-A562-8F6E668E2CE1}" type="presParOf" srcId="{7C16322D-5341-4C33-A2F3-1981DD728634}" destId="{7ED7DBF9-CD1F-478C-8B5F-943914C4FB88}" srcOrd="8" destOrd="0" presId="urn:microsoft.com/office/officeart/2005/8/layout/hProcess6"/>
    <dgm:cxn modelId="{D4110247-1A62-4967-A1AC-765020DC4A62}" type="presParOf" srcId="{7ED7DBF9-CD1F-478C-8B5F-943914C4FB88}" destId="{02564AA4-CD19-4816-BCF2-D9DFA21780B1}" srcOrd="0" destOrd="0" presId="urn:microsoft.com/office/officeart/2005/8/layout/hProcess6"/>
    <dgm:cxn modelId="{BF757E0D-BEB2-438A-BE64-1B9EC50613D7}" type="presParOf" srcId="{7ED7DBF9-CD1F-478C-8B5F-943914C4FB88}" destId="{A33D36A6-889C-4613-AB89-13DA22471172}" srcOrd="1" destOrd="0" presId="urn:microsoft.com/office/officeart/2005/8/layout/hProcess6"/>
    <dgm:cxn modelId="{71BC86D5-AC43-42B6-9B10-9C58895B42D0}" type="presParOf" srcId="{7ED7DBF9-CD1F-478C-8B5F-943914C4FB88}" destId="{40B698CB-149F-41D1-A145-EDE32160A81C}" srcOrd="2" destOrd="0" presId="urn:microsoft.com/office/officeart/2005/8/layout/hProcess6"/>
    <dgm:cxn modelId="{221246AF-0E63-4D99-ACC1-49DD9DD5F14F}" type="presParOf" srcId="{7ED7DBF9-CD1F-478C-8B5F-943914C4FB88}" destId="{2F1116E8-F420-4C5B-A385-E13FCC76808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FC6F1-9856-47B3-9DAE-B186D7CD479B}">
      <dsp:nvSpPr>
        <dsp:cNvPr id="0" name=""/>
        <dsp:cNvSpPr/>
      </dsp:nvSpPr>
      <dsp:spPr>
        <a:xfrm>
          <a:off x="-6995258" y="-1070344"/>
          <a:ext cx="8332223" cy="8332223"/>
        </a:xfrm>
        <a:prstGeom prst="blockArc">
          <a:avLst>
            <a:gd name="adj1" fmla="val 18900000"/>
            <a:gd name="adj2" fmla="val 2700000"/>
            <a:gd name="adj3" fmla="val 25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94C6C0-A416-4C42-B948-588A2A258CF6}">
      <dsp:nvSpPr>
        <dsp:cNvPr id="0" name=""/>
        <dsp:cNvSpPr/>
      </dsp:nvSpPr>
      <dsp:spPr>
        <a:xfrm>
          <a:off x="434336" y="281467"/>
          <a:ext cx="10307197"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Giới thiệu khái quát 1C:DM</a:t>
          </a:r>
        </a:p>
      </dsp:txBody>
      <dsp:txXfrm>
        <a:off x="434336" y="281467"/>
        <a:ext cx="10307197" cy="562686"/>
      </dsp:txXfrm>
    </dsp:sp>
    <dsp:sp modelId="{1D634DFA-28DB-4510-A553-C357B44A9541}">
      <dsp:nvSpPr>
        <dsp:cNvPr id="0" name=""/>
        <dsp:cNvSpPr/>
      </dsp:nvSpPr>
      <dsp:spPr>
        <a:xfrm>
          <a:off x="82656" y="211131"/>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C7E40A-7007-4825-A0AF-C17CBCCA2B77}">
      <dsp:nvSpPr>
        <dsp:cNvPr id="0" name=""/>
        <dsp:cNvSpPr/>
      </dsp:nvSpPr>
      <dsp:spPr>
        <a:xfrm>
          <a:off x="943899" y="1125992"/>
          <a:ext cx="9797634"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Lập Kế hoạch công việc (Cấp quản lý)</a:t>
          </a:r>
        </a:p>
      </dsp:txBody>
      <dsp:txXfrm>
        <a:off x="943899" y="1125992"/>
        <a:ext cx="9797634" cy="562686"/>
      </dsp:txXfrm>
    </dsp:sp>
    <dsp:sp modelId="{D0068A12-0F5A-4A24-BA97-FE679171C151}">
      <dsp:nvSpPr>
        <dsp:cNvPr id="0" name=""/>
        <dsp:cNvSpPr/>
      </dsp:nvSpPr>
      <dsp:spPr>
        <a:xfrm>
          <a:off x="592220" y="1055656"/>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61B51-CE52-4564-AFCF-54B31A77ACF6}">
      <dsp:nvSpPr>
        <dsp:cNvPr id="0" name=""/>
        <dsp:cNvSpPr/>
      </dsp:nvSpPr>
      <dsp:spPr>
        <a:xfrm>
          <a:off x="1223137" y="1969898"/>
          <a:ext cx="9518396"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Giao việc theo Kế hoạch công việc (Cấp quản lý)</a:t>
          </a:r>
        </a:p>
      </dsp:txBody>
      <dsp:txXfrm>
        <a:off x="1223137" y="1969898"/>
        <a:ext cx="9518396" cy="562686"/>
      </dsp:txXfrm>
    </dsp:sp>
    <dsp:sp modelId="{205E347C-98F3-45D6-91E7-EE6FD6D237E4}">
      <dsp:nvSpPr>
        <dsp:cNvPr id="0" name=""/>
        <dsp:cNvSpPr/>
      </dsp:nvSpPr>
      <dsp:spPr>
        <a:xfrm>
          <a:off x="871458" y="1899562"/>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BD93B4-779E-4769-A4C7-174B164C539A}">
      <dsp:nvSpPr>
        <dsp:cNvPr id="0" name=""/>
        <dsp:cNvSpPr/>
      </dsp:nvSpPr>
      <dsp:spPr>
        <a:xfrm>
          <a:off x="1312295" y="2814424"/>
          <a:ext cx="9429238"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Thực hiện công việc, Báo cáo kết quả công việc và Ghi nhận Công lao động (Cấp dưới)</a:t>
          </a:r>
        </a:p>
      </dsp:txBody>
      <dsp:txXfrm>
        <a:off x="1312295" y="2814424"/>
        <a:ext cx="9429238" cy="562686"/>
      </dsp:txXfrm>
    </dsp:sp>
    <dsp:sp modelId="{31785114-3514-4A72-A5F1-DE7A26E2D4CF}">
      <dsp:nvSpPr>
        <dsp:cNvPr id="0" name=""/>
        <dsp:cNvSpPr/>
      </dsp:nvSpPr>
      <dsp:spPr>
        <a:xfrm>
          <a:off x="960616" y="2744088"/>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2CFC1-C8F6-4552-A047-7C712FFCDB08}">
      <dsp:nvSpPr>
        <dsp:cNvPr id="0" name=""/>
        <dsp:cNvSpPr/>
      </dsp:nvSpPr>
      <dsp:spPr>
        <a:xfrm>
          <a:off x="1223137" y="3658949"/>
          <a:ext cx="9518396"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Gia hạn công việc (Cấp dưới thương lượng với Cấp giao việc)</a:t>
          </a:r>
        </a:p>
      </dsp:txBody>
      <dsp:txXfrm>
        <a:off x="1223137" y="3658949"/>
        <a:ext cx="9518396" cy="562686"/>
      </dsp:txXfrm>
    </dsp:sp>
    <dsp:sp modelId="{FE261E5A-C9C9-4AF0-8B93-D985F1624319}">
      <dsp:nvSpPr>
        <dsp:cNvPr id="0" name=""/>
        <dsp:cNvSpPr/>
      </dsp:nvSpPr>
      <dsp:spPr>
        <a:xfrm>
          <a:off x="871458" y="3588613"/>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030E40-ABEB-4FF2-B0D0-DFD74C6CDA7D}">
      <dsp:nvSpPr>
        <dsp:cNvPr id="0" name=""/>
        <dsp:cNvSpPr/>
      </dsp:nvSpPr>
      <dsp:spPr>
        <a:xfrm>
          <a:off x="943899" y="4502855"/>
          <a:ext cx="9797634"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Trao đổi công việc, đính kèm tài liệu</a:t>
          </a:r>
        </a:p>
      </dsp:txBody>
      <dsp:txXfrm>
        <a:off x="943899" y="4502855"/>
        <a:ext cx="9797634" cy="562686"/>
      </dsp:txXfrm>
    </dsp:sp>
    <dsp:sp modelId="{308D0029-2A9E-4FD1-918C-FE98CEF11EBC}">
      <dsp:nvSpPr>
        <dsp:cNvPr id="0" name=""/>
        <dsp:cNvSpPr/>
      </dsp:nvSpPr>
      <dsp:spPr>
        <a:xfrm>
          <a:off x="592220" y="4432519"/>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181C7F-B5A1-4292-97CB-A4522EAF2080}">
      <dsp:nvSpPr>
        <dsp:cNvPr id="0" name=""/>
        <dsp:cNvSpPr/>
      </dsp:nvSpPr>
      <dsp:spPr>
        <a:xfrm>
          <a:off x="434336" y="5347381"/>
          <a:ext cx="10307197" cy="56268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6633" tIns="45720" rIns="45720" bIns="45720" numCol="1" spcCol="1270" anchor="ctr" anchorCtr="0">
          <a:noAutofit/>
        </a:bodyPr>
        <a:lstStyle/>
        <a:p>
          <a:pPr marL="0" lvl="0" indent="0" algn="l" defTabSz="800100">
            <a:lnSpc>
              <a:spcPct val="90000"/>
            </a:lnSpc>
            <a:spcBef>
              <a:spcPct val="0"/>
            </a:spcBef>
            <a:spcAft>
              <a:spcPct val="35000"/>
            </a:spcAft>
            <a:buNone/>
          </a:pPr>
          <a:r>
            <a:rPr lang="vi-VN" sz="1800" kern="1200" dirty="0"/>
            <a:t>Xin phép vắng mặt</a:t>
          </a:r>
        </a:p>
      </dsp:txBody>
      <dsp:txXfrm>
        <a:off x="434336" y="5347381"/>
        <a:ext cx="10307197" cy="562686"/>
      </dsp:txXfrm>
    </dsp:sp>
    <dsp:sp modelId="{721CE05E-DC02-4911-9023-AEBF3945B82A}">
      <dsp:nvSpPr>
        <dsp:cNvPr id="0" name=""/>
        <dsp:cNvSpPr/>
      </dsp:nvSpPr>
      <dsp:spPr>
        <a:xfrm>
          <a:off x="82656" y="5277045"/>
          <a:ext cx="703358" cy="703358"/>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F71708-DF06-4A51-B483-7491C9236604}">
      <dsp:nvSpPr>
        <dsp:cNvPr id="0" name=""/>
        <dsp:cNvSpPr/>
      </dsp:nvSpPr>
      <dsp:spPr>
        <a:xfrm>
          <a:off x="3447" y="931811"/>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vi-VN" sz="2400" b="1" u="none" kern="1200" dirty="0">
              <a:effectLst>
                <a:outerShdw blurRad="38100" dist="38100" dir="2700000" algn="tl">
                  <a:srgbClr val="000000">
                    <a:alpha val="43137"/>
                  </a:srgbClr>
                </a:outerShdw>
              </a:effectLst>
            </a:rPr>
            <a:t>Quản lý văn bản nội bộ</a:t>
          </a:r>
        </a:p>
        <a:p>
          <a:pPr marL="0" lvl="0" indent="0" algn="ctr" defTabSz="1066800">
            <a:lnSpc>
              <a:spcPct val="90000"/>
            </a:lnSpc>
            <a:spcBef>
              <a:spcPct val="0"/>
            </a:spcBef>
            <a:spcAft>
              <a:spcPct val="35000"/>
            </a:spcAft>
            <a:buNone/>
          </a:pPr>
          <a:r>
            <a:rPr lang="vi-VN" sz="1400" kern="1200" dirty="0"/>
            <a:t>(Hồ sơ công việc, Tờ trình, đề xuất, quy chế, quy định, hồ sơ nhân sự, biên bản, ...)</a:t>
          </a:r>
          <a:endParaRPr lang="vi-VN" sz="2400" kern="1200" dirty="0"/>
        </a:p>
      </dsp:txBody>
      <dsp:txXfrm>
        <a:off x="3447" y="931811"/>
        <a:ext cx="2734649" cy="1640789"/>
      </dsp:txXfrm>
    </dsp:sp>
    <dsp:sp modelId="{BDD4FE72-A7AF-43D1-9BAF-D8EA40D79AD4}">
      <dsp:nvSpPr>
        <dsp:cNvPr id="0" name=""/>
        <dsp:cNvSpPr/>
      </dsp:nvSpPr>
      <dsp:spPr>
        <a:xfrm>
          <a:off x="3011561" y="931811"/>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dirty="0"/>
            <a:t>Quản lý công văn đi – đến</a:t>
          </a:r>
        </a:p>
      </dsp:txBody>
      <dsp:txXfrm>
        <a:off x="3011561" y="931811"/>
        <a:ext cx="2734649" cy="1640789"/>
      </dsp:txXfrm>
    </dsp:sp>
    <dsp:sp modelId="{4FC44947-3B73-4AD4-B015-FAF51598DFCA}">
      <dsp:nvSpPr>
        <dsp:cNvPr id="0" name=""/>
        <dsp:cNvSpPr/>
      </dsp:nvSpPr>
      <dsp:spPr>
        <a:xfrm>
          <a:off x="6019675" y="931811"/>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effectLst>
                <a:outerShdw blurRad="38100" dist="38100" dir="2700000" algn="tl">
                  <a:srgbClr val="000000">
                    <a:alpha val="43137"/>
                  </a:srgbClr>
                </a:outerShdw>
              </a:effectLst>
            </a:rPr>
            <a:t>Quản lý cuộc họp</a:t>
          </a:r>
        </a:p>
        <a:p>
          <a:pPr marL="0" lvl="0" indent="0" algn="ctr" defTabSz="889000">
            <a:lnSpc>
              <a:spcPct val="90000"/>
            </a:lnSpc>
            <a:spcBef>
              <a:spcPct val="0"/>
            </a:spcBef>
            <a:spcAft>
              <a:spcPct val="35000"/>
            </a:spcAft>
            <a:buNone/>
          </a:pPr>
          <a:r>
            <a:rPr lang="vi-VN" sz="1400" kern="1200" dirty="0"/>
            <a:t>(Đặt lịch họp, đặt phòng họp, gởi thư mời, quản lý chương trình họp, thành phần tham dự, biên bản họp, công việc thực thi theo Biên bản cuộc họp, ...)</a:t>
          </a:r>
          <a:endParaRPr lang="vi-VN" sz="2100" kern="1200" dirty="0"/>
        </a:p>
      </dsp:txBody>
      <dsp:txXfrm>
        <a:off x="6019675" y="931811"/>
        <a:ext cx="2734649" cy="1640789"/>
      </dsp:txXfrm>
    </dsp:sp>
    <dsp:sp modelId="{3A221ACE-A5A3-495C-9921-D765E61F8F30}">
      <dsp:nvSpPr>
        <dsp:cNvPr id="0" name=""/>
        <dsp:cNvSpPr/>
      </dsp:nvSpPr>
      <dsp:spPr>
        <a:xfrm>
          <a:off x="9027789" y="931811"/>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kern="1200" dirty="0">
              <a:effectLst>
                <a:outerShdw blurRad="38100" dist="38100" dir="2700000" algn="tl">
                  <a:srgbClr val="000000">
                    <a:alpha val="43137"/>
                  </a:srgbClr>
                </a:outerShdw>
              </a:effectLst>
            </a:rPr>
            <a:t>Quản lý Kế hoạch công việc – Dự án</a:t>
          </a:r>
        </a:p>
        <a:p>
          <a:pPr marL="0" lvl="0" indent="0" algn="ctr" defTabSz="889000">
            <a:lnSpc>
              <a:spcPct val="90000"/>
            </a:lnSpc>
            <a:spcBef>
              <a:spcPct val="0"/>
            </a:spcBef>
            <a:spcAft>
              <a:spcPct val="35000"/>
            </a:spcAft>
            <a:buNone/>
          </a:pPr>
          <a:r>
            <a:rPr lang="vi-VN" sz="1400" kern="1200" dirty="0"/>
            <a:t>(Kế hoạch từng đầu mục công việc, tiến độ, đánh giá rủi ro, kiểm soát công việc, hồ sơ phát sinh, diễn đàn trao đổi, công lao động, ...)</a:t>
          </a:r>
          <a:endParaRPr lang="vi-VN" sz="2000" kern="1200" dirty="0"/>
        </a:p>
      </dsp:txBody>
      <dsp:txXfrm>
        <a:off x="9027789" y="931811"/>
        <a:ext cx="2734649" cy="1640789"/>
      </dsp:txXfrm>
    </dsp:sp>
    <dsp:sp modelId="{AA065820-2551-4FBB-A3C9-9AAB6A8079D9}">
      <dsp:nvSpPr>
        <dsp:cNvPr id="0" name=""/>
        <dsp:cNvSpPr/>
      </dsp:nvSpPr>
      <dsp:spPr>
        <a:xfrm>
          <a:off x="3447" y="2846065"/>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vi-VN" sz="3200" kern="1200" dirty="0"/>
            <a:t>Lịch làm việc, email, mẫu văn bản</a:t>
          </a:r>
        </a:p>
      </dsp:txBody>
      <dsp:txXfrm>
        <a:off x="3447" y="2846065"/>
        <a:ext cx="2734649" cy="1640789"/>
      </dsp:txXfrm>
    </dsp:sp>
    <dsp:sp modelId="{99B7CFE5-570F-419D-BBEA-F22CD6C881AE}">
      <dsp:nvSpPr>
        <dsp:cNvPr id="0" name=""/>
        <dsp:cNvSpPr/>
      </dsp:nvSpPr>
      <dsp:spPr>
        <a:xfrm>
          <a:off x="3011561" y="2846065"/>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b="1" u="none" kern="1200" dirty="0">
              <a:effectLst>
                <a:outerShdw blurRad="38100" dist="38100" dir="2700000" algn="tl">
                  <a:srgbClr val="000000">
                    <a:alpha val="43137"/>
                  </a:srgbClr>
                </a:outerShdw>
              </a:effectLst>
            </a:rPr>
            <a:t>Quản lý quy trình làm việc, ký điện tử</a:t>
          </a:r>
        </a:p>
        <a:p>
          <a:pPr marL="0" lvl="0" indent="0" algn="ctr" defTabSz="889000">
            <a:lnSpc>
              <a:spcPct val="90000"/>
            </a:lnSpc>
            <a:spcBef>
              <a:spcPct val="0"/>
            </a:spcBef>
            <a:spcAft>
              <a:spcPct val="35000"/>
            </a:spcAft>
            <a:buNone/>
          </a:pPr>
          <a:r>
            <a:rPr lang="vi-VN" sz="1400" kern="1200" dirty="0"/>
            <a:t>(Quy trình thực hiện công việc đơn lẻ, Quy trình phức hợp: Xử lý công việc nhiều cấp/bộ phận tự động, quản lý vai trò phân quyền thực hiện, ...)</a:t>
          </a:r>
        </a:p>
      </dsp:txBody>
      <dsp:txXfrm>
        <a:off x="3011561" y="2846065"/>
        <a:ext cx="2734649" cy="1640789"/>
      </dsp:txXfrm>
    </dsp:sp>
    <dsp:sp modelId="{BE7CCCB1-E114-4359-AE15-88CFCEDFCFB5}">
      <dsp:nvSpPr>
        <dsp:cNvPr id="0" name=""/>
        <dsp:cNvSpPr/>
      </dsp:nvSpPr>
      <dsp:spPr>
        <a:xfrm>
          <a:off x="6019675" y="2846065"/>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vi-VN" sz="2400" b="1" kern="1200" dirty="0">
              <a:effectLst>
                <a:outerShdw blurRad="38100" dist="38100" dir="2700000" algn="tl">
                  <a:srgbClr val="000000">
                    <a:alpha val="43137"/>
                  </a:srgbClr>
                </a:outerShdw>
              </a:effectLst>
            </a:rPr>
            <a:t>Quản lý thời gian làm việc</a:t>
          </a:r>
        </a:p>
        <a:p>
          <a:pPr marL="0" lvl="0" indent="0" algn="ctr" defTabSz="1066800">
            <a:lnSpc>
              <a:spcPct val="90000"/>
            </a:lnSpc>
            <a:spcBef>
              <a:spcPct val="0"/>
            </a:spcBef>
            <a:spcAft>
              <a:spcPct val="35000"/>
            </a:spcAft>
            <a:buNone/>
          </a:pPr>
          <a:r>
            <a:rPr lang="vi-VN" sz="1400" kern="1200" dirty="0"/>
            <a:t>(Chấm công lao động, quản lý vắng mặt, báo cáo ngày, phân tích thời gian thực hiện, dạng công việc, ...)</a:t>
          </a:r>
          <a:endParaRPr lang="vi-VN" sz="1700" kern="1200" dirty="0"/>
        </a:p>
      </dsp:txBody>
      <dsp:txXfrm>
        <a:off x="6019675" y="2846065"/>
        <a:ext cx="2734649" cy="1640789"/>
      </dsp:txXfrm>
    </dsp:sp>
    <dsp:sp modelId="{4209C107-1818-4AFC-B7C9-45C216BEDCE7}">
      <dsp:nvSpPr>
        <dsp:cNvPr id="0" name=""/>
        <dsp:cNvSpPr/>
      </dsp:nvSpPr>
      <dsp:spPr>
        <a:xfrm>
          <a:off x="9027789" y="2846065"/>
          <a:ext cx="2734649" cy="164078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b="1" kern="1200" dirty="0">
              <a:effectLst>
                <a:outerShdw blurRad="38100" dist="38100" dir="2700000" algn="tl">
                  <a:srgbClr val="000000">
                    <a:alpha val="43137"/>
                  </a:srgbClr>
                </a:outerShdw>
              </a:effectLst>
            </a:rPr>
            <a:t>Quản lý công việc</a:t>
          </a:r>
        </a:p>
        <a:p>
          <a:pPr marL="0" lvl="0" indent="0" algn="ctr" defTabSz="977900">
            <a:lnSpc>
              <a:spcPct val="90000"/>
            </a:lnSpc>
            <a:spcBef>
              <a:spcPct val="0"/>
            </a:spcBef>
            <a:spcAft>
              <a:spcPct val="35000"/>
            </a:spcAft>
            <a:buNone/>
          </a:pPr>
          <a:r>
            <a:rPr lang="vi-VN" sz="1400" kern="1200" dirty="0"/>
            <a:t>(Giao việc, nhắc nhở thực hiện công việc, báo cáo kết quả, gia hạn, quản lý việc lặp lại định kỳ, ...)</a:t>
          </a:r>
        </a:p>
      </dsp:txBody>
      <dsp:txXfrm>
        <a:off x="9027789" y="2846065"/>
        <a:ext cx="2734649" cy="1640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CBE63-3EC7-42A9-ACD3-59CB92AD6B7B}">
      <dsp:nvSpPr>
        <dsp:cNvPr id="0" name=""/>
        <dsp:cNvSpPr/>
      </dsp:nvSpPr>
      <dsp:spPr>
        <a:xfrm>
          <a:off x="459782" y="310299"/>
          <a:ext cx="1818335" cy="1589453"/>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vi-VN" sz="1600" kern="1200" dirty="0"/>
            <a:t>Lập kế hoạch công việc</a:t>
          </a:r>
        </a:p>
      </dsp:txBody>
      <dsp:txXfrm>
        <a:off x="914366" y="548717"/>
        <a:ext cx="886438" cy="1112617"/>
      </dsp:txXfrm>
    </dsp:sp>
    <dsp:sp modelId="{0443D014-432E-4247-A365-F29D7A17B451}">
      <dsp:nvSpPr>
        <dsp:cNvPr id="0" name=""/>
        <dsp:cNvSpPr/>
      </dsp:nvSpPr>
      <dsp:spPr>
        <a:xfrm>
          <a:off x="5198" y="650442"/>
          <a:ext cx="909167" cy="90916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dirty="0"/>
            <a:t>NGƯỜI GIAO VIỆC</a:t>
          </a:r>
        </a:p>
      </dsp:txBody>
      <dsp:txXfrm>
        <a:off x="138342" y="783586"/>
        <a:ext cx="642879" cy="642879"/>
      </dsp:txXfrm>
    </dsp:sp>
    <dsp:sp modelId="{E967497B-D19C-4265-9D8F-A989B6C94DDF}">
      <dsp:nvSpPr>
        <dsp:cNvPr id="0" name=""/>
        <dsp:cNvSpPr/>
      </dsp:nvSpPr>
      <dsp:spPr>
        <a:xfrm>
          <a:off x="2846347" y="310299"/>
          <a:ext cx="1818335" cy="1589453"/>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vi-VN" sz="1600" kern="1200" dirty="0"/>
            <a:t>Giao việc theo kế hoạch</a:t>
          </a:r>
        </a:p>
      </dsp:txBody>
      <dsp:txXfrm>
        <a:off x="3300931" y="548717"/>
        <a:ext cx="886438" cy="1112617"/>
      </dsp:txXfrm>
    </dsp:sp>
    <dsp:sp modelId="{DBBEBCEE-31F7-485E-97A0-725B4F761DB3}">
      <dsp:nvSpPr>
        <dsp:cNvPr id="0" name=""/>
        <dsp:cNvSpPr/>
      </dsp:nvSpPr>
      <dsp:spPr>
        <a:xfrm>
          <a:off x="2391763" y="650442"/>
          <a:ext cx="909167" cy="90916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dirty="0"/>
            <a:t>NGƯỜI GIAO VIỆC</a:t>
          </a:r>
        </a:p>
      </dsp:txBody>
      <dsp:txXfrm>
        <a:off x="2524907" y="783586"/>
        <a:ext cx="642879" cy="642879"/>
      </dsp:txXfrm>
    </dsp:sp>
    <dsp:sp modelId="{95A7F748-96CA-4E60-8848-78FA29CA5877}">
      <dsp:nvSpPr>
        <dsp:cNvPr id="0" name=""/>
        <dsp:cNvSpPr/>
      </dsp:nvSpPr>
      <dsp:spPr>
        <a:xfrm>
          <a:off x="5232912" y="310299"/>
          <a:ext cx="1818335" cy="1589453"/>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vi-VN" sz="1600" kern="1200" dirty="0"/>
            <a:t>Thực thi công việc được giao</a:t>
          </a:r>
        </a:p>
      </dsp:txBody>
      <dsp:txXfrm>
        <a:off x="5687496" y="548717"/>
        <a:ext cx="886438" cy="1112617"/>
      </dsp:txXfrm>
    </dsp:sp>
    <dsp:sp modelId="{AFA82106-C04A-4FD9-8A4E-904933888EAB}">
      <dsp:nvSpPr>
        <dsp:cNvPr id="0" name=""/>
        <dsp:cNvSpPr/>
      </dsp:nvSpPr>
      <dsp:spPr>
        <a:xfrm>
          <a:off x="4778328" y="650442"/>
          <a:ext cx="909167" cy="90916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dirty="0"/>
            <a:t>NGƯỜI NHẬN VIỆC</a:t>
          </a:r>
        </a:p>
      </dsp:txBody>
      <dsp:txXfrm>
        <a:off x="4911472" y="783586"/>
        <a:ext cx="642879" cy="642879"/>
      </dsp:txXfrm>
    </dsp:sp>
    <dsp:sp modelId="{963B2BB2-A5E9-46BB-B129-7FC462B13EC2}">
      <dsp:nvSpPr>
        <dsp:cNvPr id="0" name=""/>
        <dsp:cNvSpPr/>
      </dsp:nvSpPr>
      <dsp:spPr>
        <a:xfrm>
          <a:off x="7619477" y="310299"/>
          <a:ext cx="1818335" cy="1589453"/>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vi-VN" sz="1600" kern="1200" dirty="0"/>
            <a:t>Báo cáo kết quả công việc</a:t>
          </a:r>
        </a:p>
      </dsp:txBody>
      <dsp:txXfrm>
        <a:off x="8074061" y="548717"/>
        <a:ext cx="886438" cy="1112617"/>
      </dsp:txXfrm>
    </dsp:sp>
    <dsp:sp modelId="{8F80C9EB-3BE1-4499-92F3-2D680085EC91}">
      <dsp:nvSpPr>
        <dsp:cNvPr id="0" name=""/>
        <dsp:cNvSpPr/>
      </dsp:nvSpPr>
      <dsp:spPr>
        <a:xfrm>
          <a:off x="7164893" y="650442"/>
          <a:ext cx="909167" cy="90916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dirty="0"/>
            <a:t>NGƯỜI NHẬN VIỆC</a:t>
          </a:r>
        </a:p>
      </dsp:txBody>
      <dsp:txXfrm>
        <a:off x="7298037" y="783586"/>
        <a:ext cx="642879" cy="642879"/>
      </dsp:txXfrm>
    </dsp:sp>
    <dsp:sp modelId="{A33D36A6-889C-4613-AB89-13DA22471172}">
      <dsp:nvSpPr>
        <dsp:cNvPr id="0" name=""/>
        <dsp:cNvSpPr/>
      </dsp:nvSpPr>
      <dsp:spPr>
        <a:xfrm>
          <a:off x="10006042" y="310299"/>
          <a:ext cx="1818335" cy="1589453"/>
        </a:xfrm>
        <a:prstGeom prst="rightArrow">
          <a:avLst>
            <a:gd name="adj1" fmla="val 70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ctr" defTabSz="711200">
            <a:lnSpc>
              <a:spcPct val="90000"/>
            </a:lnSpc>
            <a:spcBef>
              <a:spcPct val="0"/>
            </a:spcBef>
            <a:spcAft>
              <a:spcPct val="35000"/>
            </a:spcAft>
            <a:buNone/>
          </a:pPr>
          <a:r>
            <a:rPr lang="vi-VN" sz="1600" kern="1200" dirty="0"/>
            <a:t>Đánh giá kết quả công việc</a:t>
          </a:r>
        </a:p>
      </dsp:txBody>
      <dsp:txXfrm>
        <a:off x="10460626" y="548717"/>
        <a:ext cx="886438" cy="1112617"/>
      </dsp:txXfrm>
    </dsp:sp>
    <dsp:sp modelId="{2F1116E8-F420-4C5B-A385-E13FCC768082}">
      <dsp:nvSpPr>
        <dsp:cNvPr id="0" name=""/>
        <dsp:cNvSpPr/>
      </dsp:nvSpPr>
      <dsp:spPr>
        <a:xfrm>
          <a:off x="9551458" y="650442"/>
          <a:ext cx="909167" cy="90916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vi-VN" sz="1400" kern="1200" dirty="0"/>
            <a:t>NGƯỜI GIAO VIỆC</a:t>
          </a:r>
        </a:p>
      </dsp:txBody>
      <dsp:txXfrm>
        <a:off x="9684602" y="783586"/>
        <a:ext cx="642879" cy="64287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9/17/2020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48A87A34-81AB-432B-8DAE-1953F412C126}" type="datetimeFigureOut">
              <a:rPr lang="en-US" smtClean="0"/>
              <a:pPr/>
              <a:t>9/17/2020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latin typeface="Arial" panose="020B0604020202020204" pitchFamily="34" charset="0"/>
                <a:cs typeface="Arial" panose="020B0604020202020204" pitchFamily="34" charset="0"/>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B107-FEEC-47BF-84B7-EE150BDAADDA}"/>
              </a:ext>
            </a:extLst>
          </p:cNvPr>
          <p:cNvSpPr>
            <a:spLocks noGrp="1"/>
          </p:cNvSpPr>
          <p:nvPr>
            <p:ph type="ctrTitle"/>
          </p:nvPr>
        </p:nvSpPr>
        <p:spPr>
          <a:xfrm>
            <a:off x="864359" y="802298"/>
            <a:ext cx="10190494" cy="2541431"/>
          </a:xfrm>
        </p:spPr>
        <p:txBody>
          <a:bodyPr>
            <a:noAutofit/>
          </a:bodyPr>
          <a:lstStyle/>
          <a:p>
            <a:pPr algn="ctr"/>
            <a:r>
              <a:rPr lang="en-US" sz="4000" dirty="0">
                <a:latin typeface="Arial" panose="020B0604020202020204" pitchFamily="34" charset="0"/>
                <a:cs typeface="Arial" panose="020B0604020202020204" pitchFamily="34" charset="0"/>
              </a:rPr>
              <a:t>H</a:t>
            </a:r>
            <a:r>
              <a:rPr lang="vi-VN" sz="4000" dirty="0">
                <a:latin typeface="Arial" panose="020B0604020202020204" pitchFamily="34" charset="0"/>
                <a:cs typeface="Arial" panose="020B0604020202020204" pitchFamily="34" charset="0"/>
              </a:rPr>
              <a:t>ƯỚNG DẪN SỬ DỤNG </a:t>
            </a:r>
            <a:br>
              <a:rPr lang="vi-VN" sz="4000" dirty="0">
                <a:latin typeface="Arial" panose="020B0604020202020204" pitchFamily="34" charset="0"/>
                <a:cs typeface="Arial" panose="020B0604020202020204" pitchFamily="34" charset="0"/>
              </a:rPr>
            </a:br>
            <a:r>
              <a:rPr lang="vi-VN" sz="4000" dirty="0">
                <a:latin typeface="Arial" panose="020B0604020202020204" pitchFamily="34" charset="0"/>
                <a:cs typeface="Arial" panose="020B0604020202020204" pitchFamily="34" charset="0"/>
              </a:rPr>
              <a:t>1c:Document management (1C:DM) trong quản lý công việc</a:t>
            </a:r>
          </a:p>
        </p:txBody>
      </p:sp>
      <p:sp>
        <p:nvSpPr>
          <p:cNvPr id="3" name="Subtitle 2">
            <a:extLst>
              <a:ext uri="{FF2B5EF4-FFF2-40B4-BE49-F238E27FC236}">
                <a16:creationId xmlns:a16="http://schemas.microsoft.com/office/drawing/2014/main" id="{5DD0BC19-D522-4E22-8154-BD1E98D1D0BF}"/>
              </a:ext>
            </a:extLst>
          </p:cNvPr>
          <p:cNvSpPr>
            <a:spLocks noGrp="1"/>
          </p:cNvSpPr>
          <p:nvPr>
            <p:ph type="subTitle" idx="1"/>
          </p:nvPr>
        </p:nvSpPr>
        <p:spPr/>
        <p:txBody>
          <a:bodyPr>
            <a:normAutofit/>
          </a:bodyPr>
          <a:lstStyle/>
          <a:p>
            <a:r>
              <a:rPr lang="vi-VN" dirty="0"/>
              <a:t>NgườI thực hiện: nguyễn thanh sơn</a:t>
            </a:r>
          </a:p>
          <a:p>
            <a:r>
              <a:rPr lang="vi-VN" dirty="0"/>
              <a:t>Phó ban erp tập đoàn hoàng gia</a:t>
            </a:r>
          </a:p>
        </p:txBody>
      </p:sp>
      <p:sp>
        <p:nvSpPr>
          <p:cNvPr id="4" name="TextBox 3">
            <a:extLst>
              <a:ext uri="{FF2B5EF4-FFF2-40B4-BE49-F238E27FC236}">
                <a16:creationId xmlns:a16="http://schemas.microsoft.com/office/drawing/2014/main" id="{C399B69B-64B6-4559-90FF-325C1B1B3FA5}"/>
              </a:ext>
            </a:extLst>
          </p:cNvPr>
          <p:cNvSpPr txBox="1"/>
          <p:nvPr/>
        </p:nvSpPr>
        <p:spPr>
          <a:xfrm>
            <a:off x="2417780" y="5531893"/>
            <a:ext cx="4960653" cy="369332"/>
          </a:xfrm>
          <a:prstGeom prst="rect">
            <a:avLst/>
          </a:prstGeom>
          <a:noFill/>
        </p:spPr>
        <p:txBody>
          <a:bodyPr wrap="none" rtlCol="0">
            <a:spAutoFit/>
          </a:bodyPr>
          <a:lstStyle/>
          <a:p>
            <a:r>
              <a:rPr lang="vi-VN" b="1" u="sng" dirty="0">
                <a:solidFill>
                  <a:srgbClr val="FF0000"/>
                </a:solidFill>
              </a:rPr>
              <a:t>LƯU Ý: </a:t>
            </a:r>
            <a:r>
              <a:rPr lang="vi-VN" dirty="0">
                <a:solidFill>
                  <a:srgbClr val="FF0000"/>
                </a:solidFill>
              </a:rPr>
              <a:t>PHẢI XEM Ở CHẾ ĐỘ TRÌNH CHIẾU</a:t>
            </a:r>
          </a:p>
        </p:txBody>
      </p:sp>
    </p:spTree>
    <p:extLst>
      <p:ext uri="{BB962C8B-B14F-4D97-AF65-F5344CB8AC3E}">
        <p14:creationId xmlns:p14="http://schemas.microsoft.com/office/powerpoint/2010/main" val="26644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B4A5E2-5949-4A30-90B2-35A66D8D030E}"/>
              </a:ext>
            </a:extLst>
          </p:cNvPr>
          <p:cNvPicPr>
            <a:picLocks noChangeAspect="1"/>
          </p:cNvPicPr>
          <p:nvPr/>
        </p:nvPicPr>
        <p:blipFill>
          <a:blip r:embed="rId2"/>
          <a:stretch>
            <a:fillRect/>
          </a:stretch>
        </p:blipFill>
        <p:spPr>
          <a:xfrm>
            <a:off x="-1" y="0"/>
            <a:ext cx="8707819" cy="6151880"/>
          </a:xfrm>
          <a:prstGeom prst="rect">
            <a:avLst/>
          </a:prstGeom>
        </p:spPr>
      </p:pic>
      <p:grpSp>
        <p:nvGrpSpPr>
          <p:cNvPr id="3" name="Group 2">
            <a:extLst>
              <a:ext uri="{FF2B5EF4-FFF2-40B4-BE49-F238E27FC236}">
                <a16:creationId xmlns:a16="http://schemas.microsoft.com/office/drawing/2014/main" id="{A0DA269C-0811-4520-B3C2-1A4B9792E0F0}"/>
              </a:ext>
            </a:extLst>
          </p:cNvPr>
          <p:cNvGrpSpPr/>
          <p:nvPr/>
        </p:nvGrpSpPr>
        <p:grpSpPr>
          <a:xfrm>
            <a:off x="1651518" y="88641"/>
            <a:ext cx="10001381" cy="1495399"/>
            <a:chOff x="1651518" y="88641"/>
            <a:chExt cx="10001381" cy="1495399"/>
          </a:xfrm>
        </p:grpSpPr>
        <p:sp>
          <p:nvSpPr>
            <p:cNvPr id="4" name="Rectangle: Rounded Corners 3">
              <a:extLst>
                <a:ext uri="{FF2B5EF4-FFF2-40B4-BE49-F238E27FC236}">
                  <a16:creationId xmlns:a16="http://schemas.microsoft.com/office/drawing/2014/main" id="{B9CD5567-FDD2-4170-AC38-F0D5766307DF}"/>
                </a:ext>
              </a:extLst>
            </p:cNvPr>
            <p:cNvSpPr/>
            <p:nvPr/>
          </p:nvSpPr>
          <p:spPr>
            <a:xfrm>
              <a:off x="1651518" y="88641"/>
              <a:ext cx="1049694" cy="7184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4A5F0D2B-C97E-4FB5-8CB3-E186EA62DD86}"/>
                </a:ext>
              </a:extLst>
            </p:cNvPr>
            <p:cNvCxnSpPr>
              <a:cxnSpLocks/>
            </p:cNvCxnSpPr>
            <p:nvPr/>
          </p:nvCxnSpPr>
          <p:spPr>
            <a:xfrm>
              <a:off x="2235200" y="807098"/>
              <a:ext cx="3472128" cy="592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7B05A3-D519-46C8-BC19-28A1C228BE0C}"/>
                </a:ext>
              </a:extLst>
            </p:cNvPr>
            <p:cNvSpPr txBox="1"/>
            <p:nvPr/>
          </p:nvSpPr>
          <p:spPr>
            <a:xfrm>
              <a:off x="5707328" y="1214708"/>
              <a:ext cx="5945571" cy="369332"/>
            </a:xfrm>
            <a:prstGeom prst="rect">
              <a:avLst/>
            </a:prstGeom>
            <a:noFill/>
          </p:spPr>
          <p:txBody>
            <a:bodyPr wrap="square" rtlCol="0">
              <a:spAutoFit/>
            </a:bodyPr>
            <a:lstStyle/>
            <a:p>
              <a:r>
                <a:rPr lang="vi-VN" b="1" dirty="0">
                  <a:effectLst>
                    <a:outerShdw blurRad="38100" dist="38100" dir="2700000" algn="tl">
                      <a:srgbClr val="000000">
                        <a:alpha val="43137"/>
                      </a:srgbClr>
                    </a:outerShdw>
                  </a:effectLst>
                </a:rPr>
                <a:t>Bước 1: Mở màn hình Làm việc chung</a:t>
              </a:r>
            </a:p>
          </p:txBody>
        </p:sp>
      </p:grpSp>
      <p:grpSp>
        <p:nvGrpSpPr>
          <p:cNvPr id="7" name="Group 6">
            <a:extLst>
              <a:ext uri="{FF2B5EF4-FFF2-40B4-BE49-F238E27FC236}">
                <a16:creationId xmlns:a16="http://schemas.microsoft.com/office/drawing/2014/main" id="{9DD62F86-BAE8-486E-A838-3A1A28306E3D}"/>
              </a:ext>
            </a:extLst>
          </p:cNvPr>
          <p:cNvGrpSpPr/>
          <p:nvPr/>
        </p:nvGrpSpPr>
        <p:grpSpPr>
          <a:xfrm>
            <a:off x="71639" y="2520234"/>
            <a:ext cx="8636179" cy="646331"/>
            <a:chOff x="818398" y="142794"/>
            <a:chExt cx="9475606" cy="646331"/>
          </a:xfrm>
        </p:grpSpPr>
        <p:sp>
          <p:nvSpPr>
            <p:cNvPr id="8" name="Rectangle: Rounded Corners 7">
              <a:extLst>
                <a:ext uri="{FF2B5EF4-FFF2-40B4-BE49-F238E27FC236}">
                  <a16:creationId xmlns:a16="http://schemas.microsoft.com/office/drawing/2014/main" id="{873B4363-20A2-4DC4-85A9-781F0F8CF720}"/>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a:extLst>
                <a:ext uri="{FF2B5EF4-FFF2-40B4-BE49-F238E27FC236}">
                  <a16:creationId xmlns:a16="http://schemas.microsoft.com/office/drawing/2014/main" id="{4A03E871-F4F0-4E5F-947E-E24F4683BB8B}"/>
                </a:ext>
              </a:extLst>
            </p:cNvPr>
            <p:cNvCxnSpPr>
              <a:cxnSpLocks/>
              <a:stCxn id="8" idx="3"/>
            </p:cNvCxnSpPr>
            <p:nvPr/>
          </p:nvCxnSpPr>
          <p:spPr>
            <a:xfrm>
              <a:off x="2118360" y="465961"/>
              <a:ext cx="39014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468788-1129-4294-ADD7-A5AAACBC4980}"/>
                </a:ext>
              </a:extLst>
            </p:cNvPr>
            <p:cNvSpPr txBox="1"/>
            <p:nvPr/>
          </p:nvSpPr>
          <p:spPr>
            <a:xfrm>
              <a:off x="6019801" y="142794"/>
              <a:ext cx="4274203" cy="646331"/>
            </a:xfrm>
            <a:prstGeom prst="rect">
              <a:avLst/>
            </a:prstGeom>
            <a:noFill/>
          </p:spPr>
          <p:txBody>
            <a:bodyPr wrap="square" rtlCol="0">
              <a:spAutoFit/>
            </a:bodyPr>
            <a:lstStyle/>
            <a:p>
              <a:r>
                <a:rPr lang="vi-VN" dirty="0"/>
                <a:t>Bước 2: Mở danh sách Dự án/Kế hoạch công việc</a:t>
              </a:r>
            </a:p>
          </p:txBody>
        </p:sp>
      </p:grpSp>
    </p:spTree>
    <p:extLst>
      <p:ext uri="{BB962C8B-B14F-4D97-AF65-F5344CB8AC3E}">
        <p14:creationId xmlns:p14="http://schemas.microsoft.com/office/powerpoint/2010/main" val="355480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E45BBEF-CD2E-4C8E-A18C-63B01BDF031E}"/>
              </a:ext>
            </a:extLst>
          </p:cNvPr>
          <p:cNvPicPr>
            <a:picLocks noChangeAspect="1"/>
          </p:cNvPicPr>
          <p:nvPr/>
        </p:nvPicPr>
        <p:blipFill>
          <a:blip r:embed="rId2"/>
          <a:stretch>
            <a:fillRect/>
          </a:stretch>
        </p:blipFill>
        <p:spPr>
          <a:xfrm>
            <a:off x="-23888" y="-17721"/>
            <a:ext cx="12239775" cy="4817785"/>
          </a:xfrm>
          <a:prstGeom prst="rect">
            <a:avLst/>
          </a:prstGeom>
        </p:spPr>
      </p:pic>
      <p:grpSp>
        <p:nvGrpSpPr>
          <p:cNvPr id="3" name="Group 2">
            <a:extLst>
              <a:ext uri="{FF2B5EF4-FFF2-40B4-BE49-F238E27FC236}">
                <a16:creationId xmlns:a16="http://schemas.microsoft.com/office/drawing/2014/main" id="{BD5AA0B2-CBC7-48BF-8873-061B7078C3D0}"/>
              </a:ext>
            </a:extLst>
          </p:cNvPr>
          <p:cNvGrpSpPr/>
          <p:nvPr/>
        </p:nvGrpSpPr>
        <p:grpSpPr>
          <a:xfrm>
            <a:off x="45720" y="883919"/>
            <a:ext cx="3452616" cy="5104171"/>
            <a:chOff x="0" y="883919"/>
            <a:chExt cx="3452616" cy="5104171"/>
          </a:xfrm>
        </p:grpSpPr>
        <p:sp>
          <p:nvSpPr>
            <p:cNvPr id="4" name="Rectangle: Rounded Corners 3">
              <a:extLst>
                <a:ext uri="{FF2B5EF4-FFF2-40B4-BE49-F238E27FC236}">
                  <a16:creationId xmlns:a16="http://schemas.microsoft.com/office/drawing/2014/main" id="{D370D274-657B-4F85-AC9B-71D4434D84F0}"/>
                </a:ext>
              </a:extLst>
            </p:cNvPr>
            <p:cNvSpPr/>
            <p:nvPr/>
          </p:nvSpPr>
          <p:spPr>
            <a:xfrm>
              <a:off x="0" y="883919"/>
              <a:ext cx="3027680" cy="377086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2DB6945A-37F9-47C4-804B-1A235F718089}"/>
                </a:ext>
              </a:extLst>
            </p:cNvPr>
            <p:cNvCxnSpPr>
              <a:cxnSpLocks/>
              <a:stCxn id="4" idx="2"/>
            </p:cNvCxnSpPr>
            <p:nvPr/>
          </p:nvCxnSpPr>
          <p:spPr>
            <a:xfrm>
              <a:off x="1513840" y="4654784"/>
              <a:ext cx="0" cy="4099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B5B609C-23D6-49C3-A5E1-0E882B746EC6}"/>
                </a:ext>
              </a:extLst>
            </p:cNvPr>
            <p:cNvSpPr txBox="1"/>
            <p:nvPr/>
          </p:nvSpPr>
          <p:spPr>
            <a:xfrm>
              <a:off x="74416" y="5064760"/>
              <a:ext cx="3378200" cy="923330"/>
            </a:xfrm>
            <a:prstGeom prst="rect">
              <a:avLst/>
            </a:prstGeom>
            <a:noFill/>
          </p:spPr>
          <p:txBody>
            <a:bodyPr wrap="square" rtlCol="0">
              <a:spAutoFit/>
            </a:bodyPr>
            <a:lstStyle/>
            <a:p>
              <a:r>
                <a:rPr lang="vi-VN" dirty="0"/>
                <a:t>Vùng Thư mục gom nhóm phân loại Dự án/Kế hoạch công việc</a:t>
              </a:r>
            </a:p>
          </p:txBody>
        </p:sp>
      </p:grpSp>
      <p:grpSp>
        <p:nvGrpSpPr>
          <p:cNvPr id="9" name="Group 8">
            <a:extLst>
              <a:ext uri="{FF2B5EF4-FFF2-40B4-BE49-F238E27FC236}">
                <a16:creationId xmlns:a16="http://schemas.microsoft.com/office/drawing/2014/main" id="{D9CFFFF6-EBEB-4D2C-9DE3-35D35778D28E}"/>
              </a:ext>
            </a:extLst>
          </p:cNvPr>
          <p:cNvGrpSpPr/>
          <p:nvPr/>
        </p:nvGrpSpPr>
        <p:grpSpPr>
          <a:xfrm>
            <a:off x="2062480" y="880796"/>
            <a:ext cx="10129520" cy="4968794"/>
            <a:chOff x="-1457960" y="880796"/>
            <a:chExt cx="10129520" cy="4968794"/>
          </a:xfrm>
        </p:grpSpPr>
        <p:sp>
          <p:nvSpPr>
            <p:cNvPr id="10" name="Rectangle: Rounded Corners 9">
              <a:extLst>
                <a:ext uri="{FF2B5EF4-FFF2-40B4-BE49-F238E27FC236}">
                  <a16:creationId xmlns:a16="http://schemas.microsoft.com/office/drawing/2014/main" id="{BE28EEE1-BD94-47E7-8489-D0ED96FF14C7}"/>
                </a:ext>
              </a:extLst>
            </p:cNvPr>
            <p:cNvSpPr/>
            <p:nvPr/>
          </p:nvSpPr>
          <p:spPr>
            <a:xfrm>
              <a:off x="477520" y="880796"/>
              <a:ext cx="8194040" cy="377085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Arrow Connector 10">
              <a:extLst>
                <a:ext uri="{FF2B5EF4-FFF2-40B4-BE49-F238E27FC236}">
                  <a16:creationId xmlns:a16="http://schemas.microsoft.com/office/drawing/2014/main" id="{77FE1C18-1A32-4E80-B80C-7426AC7EDA10}"/>
                </a:ext>
              </a:extLst>
            </p:cNvPr>
            <p:cNvCxnSpPr>
              <a:cxnSpLocks/>
              <a:stCxn id="10" idx="2"/>
              <a:endCxn id="12" idx="0"/>
            </p:cNvCxnSpPr>
            <p:nvPr/>
          </p:nvCxnSpPr>
          <p:spPr>
            <a:xfrm>
              <a:off x="4574540" y="4651653"/>
              <a:ext cx="0" cy="55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7D610B2-FE44-47E8-A869-4D69BADC973D}"/>
                </a:ext>
              </a:extLst>
            </p:cNvPr>
            <p:cNvSpPr txBox="1"/>
            <p:nvPr/>
          </p:nvSpPr>
          <p:spPr>
            <a:xfrm>
              <a:off x="2420620" y="5203259"/>
              <a:ext cx="4307839" cy="646331"/>
            </a:xfrm>
            <a:prstGeom prst="rect">
              <a:avLst/>
            </a:prstGeom>
            <a:noFill/>
          </p:spPr>
          <p:txBody>
            <a:bodyPr wrap="square" rtlCol="0">
              <a:spAutoFit/>
            </a:bodyPr>
            <a:lstStyle/>
            <a:p>
              <a:r>
                <a:rPr lang="vi-VN" dirty="0"/>
                <a:t>Vùng Danh sách các Dự án/Kế hoạch công việc có trong thư mục được chọn</a:t>
              </a:r>
            </a:p>
          </p:txBody>
        </p:sp>
        <p:cxnSp>
          <p:nvCxnSpPr>
            <p:cNvPr id="15" name="Straight Arrow Connector 14">
              <a:extLst>
                <a:ext uri="{FF2B5EF4-FFF2-40B4-BE49-F238E27FC236}">
                  <a16:creationId xmlns:a16="http://schemas.microsoft.com/office/drawing/2014/main" id="{924BC510-B2F3-4FEF-AC1B-C75DCD6560E2}"/>
                </a:ext>
              </a:extLst>
            </p:cNvPr>
            <p:cNvCxnSpPr>
              <a:cxnSpLocks/>
            </p:cNvCxnSpPr>
            <p:nvPr/>
          </p:nvCxnSpPr>
          <p:spPr>
            <a:xfrm flipV="1">
              <a:off x="-1457960" y="1706881"/>
              <a:ext cx="1935480" cy="560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0C88533-2754-48CA-96C3-B48B229155AD}"/>
              </a:ext>
            </a:extLst>
          </p:cNvPr>
          <p:cNvGrpSpPr/>
          <p:nvPr/>
        </p:nvGrpSpPr>
        <p:grpSpPr>
          <a:xfrm>
            <a:off x="-4178" y="372794"/>
            <a:ext cx="8264258" cy="646331"/>
            <a:chOff x="-7741018" y="-114886"/>
            <a:chExt cx="8264258" cy="646331"/>
          </a:xfrm>
        </p:grpSpPr>
        <p:sp>
          <p:nvSpPr>
            <p:cNvPr id="18" name="Rectangle: Rounded Corners 17">
              <a:extLst>
                <a:ext uri="{FF2B5EF4-FFF2-40B4-BE49-F238E27FC236}">
                  <a16:creationId xmlns:a16="http://schemas.microsoft.com/office/drawing/2014/main" id="{6D4A6CE5-67B4-41C6-B5DC-2C28C1AC611C}"/>
                </a:ext>
              </a:extLst>
            </p:cNvPr>
            <p:cNvSpPr/>
            <p:nvPr/>
          </p:nvSpPr>
          <p:spPr>
            <a:xfrm>
              <a:off x="-7741018" y="20320"/>
              <a:ext cx="718819" cy="3759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Arrow Connector 18">
              <a:extLst>
                <a:ext uri="{FF2B5EF4-FFF2-40B4-BE49-F238E27FC236}">
                  <a16:creationId xmlns:a16="http://schemas.microsoft.com/office/drawing/2014/main" id="{2306717C-FCEA-41D4-A482-BCE1659AC553}"/>
                </a:ext>
              </a:extLst>
            </p:cNvPr>
            <p:cNvCxnSpPr>
              <a:cxnSpLocks/>
              <a:stCxn id="18" idx="3"/>
              <a:endCxn id="20" idx="1"/>
            </p:cNvCxnSpPr>
            <p:nvPr/>
          </p:nvCxnSpPr>
          <p:spPr>
            <a:xfrm>
              <a:off x="-7022199" y="208280"/>
              <a:ext cx="36592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9069A-1F08-45E5-A509-7C48DB156A7D}"/>
                </a:ext>
              </a:extLst>
            </p:cNvPr>
            <p:cNvSpPr txBox="1"/>
            <p:nvPr/>
          </p:nvSpPr>
          <p:spPr>
            <a:xfrm>
              <a:off x="-3362960" y="-114886"/>
              <a:ext cx="3886200" cy="646331"/>
            </a:xfrm>
            <a:prstGeom prst="rect">
              <a:avLst/>
            </a:prstGeom>
            <a:noFill/>
          </p:spPr>
          <p:txBody>
            <a:bodyPr wrap="square" rtlCol="0">
              <a:spAutoFit/>
            </a:bodyPr>
            <a:lstStyle/>
            <a:p>
              <a:r>
                <a:rPr lang="vi-VN" dirty="0"/>
                <a:t>Chọn để Tạo mới Dự án/Kế hoạch công việc</a:t>
              </a:r>
            </a:p>
          </p:txBody>
        </p:sp>
      </p:grpSp>
      <p:grpSp>
        <p:nvGrpSpPr>
          <p:cNvPr id="29" name="Group 28">
            <a:extLst>
              <a:ext uri="{FF2B5EF4-FFF2-40B4-BE49-F238E27FC236}">
                <a16:creationId xmlns:a16="http://schemas.microsoft.com/office/drawing/2014/main" id="{E882991A-8073-48CE-981F-C2E200E3D595}"/>
              </a:ext>
            </a:extLst>
          </p:cNvPr>
          <p:cNvGrpSpPr/>
          <p:nvPr/>
        </p:nvGrpSpPr>
        <p:grpSpPr>
          <a:xfrm>
            <a:off x="792932" y="372794"/>
            <a:ext cx="8181789" cy="646331"/>
            <a:chOff x="-7662727" y="-114886"/>
            <a:chExt cx="8181789" cy="646331"/>
          </a:xfrm>
        </p:grpSpPr>
        <p:sp>
          <p:nvSpPr>
            <p:cNvPr id="30" name="Rectangle: Rounded Corners 29">
              <a:extLst>
                <a:ext uri="{FF2B5EF4-FFF2-40B4-BE49-F238E27FC236}">
                  <a16:creationId xmlns:a16="http://schemas.microsoft.com/office/drawing/2014/main" id="{FD20DC60-058E-448A-B807-B139B13CBC38}"/>
                </a:ext>
              </a:extLst>
            </p:cNvPr>
            <p:cNvSpPr/>
            <p:nvPr/>
          </p:nvSpPr>
          <p:spPr>
            <a:xfrm>
              <a:off x="-7662727" y="20320"/>
              <a:ext cx="718819" cy="3759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 name="Straight Arrow Connector 30">
              <a:extLst>
                <a:ext uri="{FF2B5EF4-FFF2-40B4-BE49-F238E27FC236}">
                  <a16:creationId xmlns:a16="http://schemas.microsoft.com/office/drawing/2014/main" id="{8FCDE5E4-6E37-4626-988B-62A397CD212E}"/>
                </a:ext>
              </a:extLst>
            </p:cNvPr>
            <p:cNvCxnSpPr>
              <a:cxnSpLocks/>
              <a:stCxn id="30" idx="3"/>
              <a:endCxn id="32" idx="1"/>
            </p:cNvCxnSpPr>
            <p:nvPr/>
          </p:nvCxnSpPr>
          <p:spPr>
            <a:xfrm>
              <a:off x="-6943908" y="208280"/>
              <a:ext cx="357677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256957A-CB56-43E5-AD58-B56219483A81}"/>
                </a:ext>
              </a:extLst>
            </p:cNvPr>
            <p:cNvSpPr txBox="1"/>
            <p:nvPr/>
          </p:nvSpPr>
          <p:spPr>
            <a:xfrm>
              <a:off x="-3367138" y="-114886"/>
              <a:ext cx="3886200" cy="646331"/>
            </a:xfrm>
            <a:prstGeom prst="rect">
              <a:avLst/>
            </a:prstGeom>
            <a:noFill/>
          </p:spPr>
          <p:txBody>
            <a:bodyPr wrap="square" rtlCol="0">
              <a:spAutoFit/>
            </a:bodyPr>
            <a:lstStyle/>
            <a:p>
              <a:r>
                <a:rPr lang="vi-VN" dirty="0"/>
                <a:t>Chọn để Mở danh sách Kế hoạch chi tiết các đầu mục công việc</a:t>
              </a:r>
            </a:p>
          </p:txBody>
        </p:sp>
      </p:grpSp>
      <p:grpSp>
        <p:nvGrpSpPr>
          <p:cNvPr id="22" name="Group 21">
            <a:extLst>
              <a:ext uri="{FF2B5EF4-FFF2-40B4-BE49-F238E27FC236}">
                <a16:creationId xmlns:a16="http://schemas.microsoft.com/office/drawing/2014/main" id="{31D95F0F-9DC3-4CEE-AFA5-E376CA9D066B}"/>
              </a:ext>
            </a:extLst>
          </p:cNvPr>
          <p:cNvGrpSpPr/>
          <p:nvPr/>
        </p:nvGrpSpPr>
        <p:grpSpPr>
          <a:xfrm>
            <a:off x="3819343" y="375918"/>
            <a:ext cx="7961177" cy="646331"/>
            <a:chOff x="-7442115" y="-114886"/>
            <a:chExt cx="7961177" cy="646331"/>
          </a:xfrm>
        </p:grpSpPr>
        <p:sp>
          <p:nvSpPr>
            <p:cNvPr id="23" name="Rectangle: Rounded Corners 22">
              <a:extLst>
                <a:ext uri="{FF2B5EF4-FFF2-40B4-BE49-F238E27FC236}">
                  <a16:creationId xmlns:a16="http://schemas.microsoft.com/office/drawing/2014/main" id="{EB5E0C1E-6A51-45A3-9298-8264CEFC90BF}"/>
                </a:ext>
              </a:extLst>
            </p:cNvPr>
            <p:cNvSpPr/>
            <p:nvPr/>
          </p:nvSpPr>
          <p:spPr>
            <a:xfrm>
              <a:off x="-7442115" y="22276"/>
              <a:ext cx="718819" cy="3759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Arrow Connector 23">
              <a:extLst>
                <a:ext uri="{FF2B5EF4-FFF2-40B4-BE49-F238E27FC236}">
                  <a16:creationId xmlns:a16="http://schemas.microsoft.com/office/drawing/2014/main" id="{50620963-F05A-4C3A-BFB5-EC0D04B1F299}"/>
                </a:ext>
              </a:extLst>
            </p:cNvPr>
            <p:cNvCxnSpPr>
              <a:cxnSpLocks/>
              <a:stCxn id="23" idx="3"/>
              <a:endCxn id="25" idx="1"/>
            </p:cNvCxnSpPr>
            <p:nvPr/>
          </p:nvCxnSpPr>
          <p:spPr>
            <a:xfrm flipV="1">
              <a:off x="-6723296" y="208280"/>
              <a:ext cx="3356158" cy="19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BE5D20-4140-4A39-B8A3-F0BC7940BF1D}"/>
                </a:ext>
              </a:extLst>
            </p:cNvPr>
            <p:cNvSpPr txBox="1"/>
            <p:nvPr/>
          </p:nvSpPr>
          <p:spPr>
            <a:xfrm>
              <a:off x="-3367138" y="-114886"/>
              <a:ext cx="3886200" cy="646331"/>
            </a:xfrm>
            <a:prstGeom prst="rect">
              <a:avLst/>
            </a:prstGeom>
            <a:noFill/>
          </p:spPr>
          <p:txBody>
            <a:bodyPr wrap="square" rtlCol="0">
              <a:spAutoFit/>
            </a:bodyPr>
            <a:lstStyle/>
            <a:p>
              <a:r>
                <a:rPr lang="vi-VN" dirty="0"/>
                <a:t>Chọn để Mở Báo cáo về Dự án/Kế hoạch công việc</a:t>
              </a:r>
            </a:p>
          </p:txBody>
        </p:sp>
      </p:grpSp>
    </p:spTree>
    <p:extLst>
      <p:ext uri="{BB962C8B-B14F-4D97-AF65-F5344CB8AC3E}">
        <p14:creationId xmlns:p14="http://schemas.microsoft.com/office/powerpoint/2010/main" val="154881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xit" presetSubtype="0" fill="hold" nodeType="with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 name="Picture 1" descr="A screenshot of a cell phone&#10;&#10;Description automatically generated">
            <a:extLst>
              <a:ext uri="{FF2B5EF4-FFF2-40B4-BE49-F238E27FC236}">
                <a16:creationId xmlns:a16="http://schemas.microsoft.com/office/drawing/2014/main" id="{00080221-A999-4A38-A672-857612438C61}"/>
              </a:ext>
            </a:extLst>
          </p:cNvPr>
          <p:cNvPicPr>
            <a:picLocks noChangeAspect="1"/>
          </p:cNvPicPr>
          <p:nvPr/>
        </p:nvPicPr>
        <p:blipFill rotWithShape="1">
          <a:blip r:embed="rId3"/>
          <a:srcRect r="-1" b="5855"/>
          <a:stretch/>
        </p:blipFill>
        <p:spPr>
          <a:xfrm>
            <a:off x="20" y="10"/>
            <a:ext cx="12191675" cy="6857990"/>
          </a:xfrm>
          <a:prstGeom prst="rect">
            <a:avLst/>
          </a:prstGeom>
        </p:spPr>
      </p:pic>
      <p:sp>
        <p:nvSpPr>
          <p:cNvPr id="16" name="Rectangle 15">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69DA19-2D38-478F-BAD4-F20D374B2225}"/>
              </a:ext>
            </a:extLst>
          </p:cNvPr>
          <p:cNvSpPr txBox="1"/>
          <p:nvPr/>
        </p:nvSpPr>
        <p:spPr>
          <a:xfrm>
            <a:off x="807512" y="5239131"/>
            <a:ext cx="5279490" cy="960087"/>
          </a:xfrm>
          <a:prstGeom prst="rect">
            <a:avLst/>
          </a:prstGeom>
        </p:spPr>
        <p:txBody>
          <a:bodyPr vert="horz" lIns="91440" tIns="45720" rIns="91440" bIns="45720" rtlCol="0" anchor="t">
            <a:normAutofit/>
          </a:bodyPr>
          <a:lstStyle/>
          <a:p>
            <a:pPr algn="r" defTabSz="914400">
              <a:lnSpc>
                <a:spcPct val="90000"/>
              </a:lnSpc>
              <a:spcBef>
                <a:spcPct val="0"/>
              </a:spcBef>
              <a:spcAft>
                <a:spcPts val="600"/>
              </a:spcAft>
            </a:pPr>
            <a:r>
              <a:rPr lang="en-US" sz="2200" cap="all" dirty="0">
                <a:solidFill>
                  <a:srgbClr val="FFFFFE"/>
                </a:solidFill>
                <a:latin typeface="Arial" panose="020B0604020202020204" pitchFamily="34" charset="0"/>
                <a:ea typeface="+mj-ea"/>
                <a:cs typeface="Arial" panose="020B0604020202020204" pitchFamily="34" charset="0"/>
              </a:rPr>
              <a:t>Nhập đầy đủ thông tin cơ bản của Dự án/Kế hoạch công việc</a:t>
            </a:r>
          </a:p>
        </p:txBody>
      </p:sp>
      <p:cxnSp>
        <p:nvCxnSpPr>
          <p:cNvPr id="18" name="Straight Connector 17">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FD9900"/>
            </a:solidFill>
          </a:ln>
        </p:spPr>
        <p:style>
          <a:lnRef idx="3">
            <a:schemeClr val="accent1"/>
          </a:lnRef>
          <a:fillRef idx="0">
            <a:schemeClr val="accent1"/>
          </a:fillRef>
          <a:effectRef idx="2">
            <a:schemeClr val="accent1"/>
          </a:effectRef>
          <a:fontRef idx="minor">
            <a:schemeClr val="tx1"/>
          </a:fontRef>
        </p:style>
      </p:cxnSp>
      <p:sp>
        <p:nvSpPr>
          <p:cNvPr id="11" name="Rectangle 10">
            <a:extLst>
              <a:ext uri="{FF2B5EF4-FFF2-40B4-BE49-F238E27FC236}">
                <a16:creationId xmlns:a16="http://schemas.microsoft.com/office/drawing/2014/main" id="{43C765F9-E95D-47F9-9C1E-F041CF0BE8F0}"/>
              </a:ext>
            </a:extLst>
          </p:cNvPr>
          <p:cNvSpPr/>
          <p:nvPr/>
        </p:nvSpPr>
        <p:spPr>
          <a:xfrm>
            <a:off x="6594792" y="170453"/>
            <a:ext cx="5546408" cy="954107"/>
          </a:xfrm>
          <a:prstGeom prst="rect">
            <a:avLst/>
          </a:prstGeom>
          <a:no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Màn hình thông tin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chung</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về dự án/Kế hoạch công việc</a:t>
            </a:r>
          </a:p>
        </p:txBody>
      </p:sp>
      <p:grpSp>
        <p:nvGrpSpPr>
          <p:cNvPr id="13" name="Group 12">
            <a:extLst>
              <a:ext uri="{FF2B5EF4-FFF2-40B4-BE49-F238E27FC236}">
                <a16:creationId xmlns:a16="http://schemas.microsoft.com/office/drawing/2014/main" id="{F2ABD949-FEB7-40DC-8027-BCF102E018C8}"/>
              </a:ext>
            </a:extLst>
          </p:cNvPr>
          <p:cNvGrpSpPr/>
          <p:nvPr/>
        </p:nvGrpSpPr>
        <p:grpSpPr>
          <a:xfrm>
            <a:off x="45720" y="1203961"/>
            <a:ext cx="3027680" cy="2922202"/>
            <a:chOff x="0" y="1203961"/>
            <a:chExt cx="3027680" cy="2922202"/>
          </a:xfrm>
        </p:grpSpPr>
        <p:sp>
          <p:nvSpPr>
            <p:cNvPr id="15" name="Rectangle: Rounded Corners 14">
              <a:extLst>
                <a:ext uri="{FF2B5EF4-FFF2-40B4-BE49-F238E27FC236}">
                  <a16:creationId xmlns:a16="http://schemas.microsoft.com/office/drawing/2014/main" id="{FE6286E8-809E-4123-8F5F-93BC06C91C85}"/>
                </a:ext>
              </a:extLst>
            </p:cNvPr>
            <p:cNvSpPr/>
            <p:nvPr/>
          </p:nvSpPr>
          <p:spPr>
            <a:xfrm>
              <a:off x="0" y="1203961"/>
              <a:ext cx="3027680" cy="2743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7" name="Straight Arrow Connector 16">
              <a:extLst>
                <a:ext uri="{FF2B5EF4-FFF2-40B4-BE49-F238E27FC236}">
                  <a16:creationId xmlns:a16="http://schemas.microsoft.com/office/drawing/2014/main" id="{AA7B902F-4204-4B30-9D1B-CC0E2B4D64D4}"/>
                </a:ext>
              </a:extLst>
            </p:cNvPr>
            <p:cNvCxnSpPr>
              <a:cxnSpLocks/>
              <a:stCxn id="15" idx="2"/>
            </p:cNvCxnSpPr>
            <p:nvPr/>
          </p:nvCxnSpPr>
          <p:spPr>
            <a:xfrm>
              <a:off x="1513840" y="1478281"/>
              <a:ext cx="0" cy="20421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E53F5B-DC4E-43A8-A1F0-1BDBE2159B93}"/>
                </a:ext>
              </a:extLst>
            </p:cNvPr>
            <p:cNvSpPr txBox="1"/>
            <p:nvPr/>
          </p:nvSpPr>
          <p:spPr>
            <a:xfrm>
              <a:off x="69057" y="3479832"/>
              <a:ext cx="2958623" cy="646331"/>
            </a:xfrm>
            <a:prstGeom prst="rect">
              <a:avLst/>
            </a:prstGeom>
            <a:noFill/>
          </p:spPr>
          <p:txBody>
            <a:bodyPr wrap="square" rtlCol="0">
              <a:spAutoFit/>
            </a:bodyPr>
            <a:lstStyle/>
            <a:p>
              <a:r>
                <a:rPr lang="vi-VN" dirty="0"/>
                <a:t>Nhập tên theo dõi của Dự án/Kế hoạch công việc</a:t>
              </a:r>
            </a:p>
          </p:txBody>
        </p:sp>
      </p:grpSp>
      <p:grpSp>
        <p:nvGrpSpPr>
          <p:cNvPr id="20" name="Group 19">
            <a:extLst>
              <a:ext uri="{FF2B5EF4-FFF2-40B4-BE49-F238E27FC236}">
                <a16:creationId xmlns:a16="http://schemas.microsoft.com/office/drawing/2014/main" id="{392FEFB2-DC27-4629-8FC7-EC664C2C956E}"/>
              </a:ext>
            </a:extLst>
          </p:cNvPr>
          <p:cNvGrpSpPr/>
          <p:nvPr/>
        </p:nvGrpSpPr>
        <p:grpSpPr>
          <a:xfrm>
            <a:off x="34527" y="1480959"/>
            <a:ext cx="7382267" cy="2663119"/>
            <a:chOff x="-1" y="1203960"/>
            <a:chExt cx="7382267" cy="2663119"/>
          </a:xfrm>
        </p:grpSpPr>
        <p:sp>
          <p:nvSpPr>
            <p:cNvPr id="21" name="Rectangle: Rounded Corners 20">
              <a:extLst>
                <a:ext uri="{FF2B5EF4-FFF2-40B4-BE49-F238E27FC236}">
                  <a16:creationId xmlns:a16="http://schemas.microsoft.com/office/drawing/2014/main" id="{BF26946C-6C19-49F2-9ED6-FAD57EFEDD28}"/>
                </a:ext>
              </a:extLst>
            </p:cNvPr>
            <p:cNvSpPr/>
            <p:nvPr/>
          </p:nvSpPr>
          <p:spPr>
            <a:xfrm>
              <a:off x="-1" y="1203960"/>
              <a:ext cx="7382267" cy="89223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2" name="Straight Arrow Connector 21">
              <a:extLst>
                <a:ext uri="{FF2B5EF4-FFF2-40B4-BE49-F238E27FC236}">
                  <a16:creationId xmlns:a16="http://schemas.microsoft.com/office/drawing/2014/main" id="{A1F8FC30-0B08-4105-8A6A-DBEA31A2AA2E}"/>
                </a:ext>
              </a:extLst>
            </p:cNvPr>
            <p:cNvCxnSpPr>
              <a:cxnSpLocks/>
              <a:stCxn id="21" idx="2"/>
              <a:endCxn id="23" idx="0"/>
            </p:cNvCxnSpPr>
            <p:nvPr/>
          </p:nvCxnSpPr>
          <p:spPr>
            <a:xfrm flipH="1">
              <a:off x="3691132" y="2096193"/>
              <a:ext cx="1" cy="1124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C13463-1F98-44EA-A23F-2BB2F4E4C706}"/>
                </a:ext>
              </a:extLst>
            </p:cNvPr>
            <p:cNvSpPr txBox="1"/>
            <p:nvPr/>
          </p:nvSpPr>
          <p:spPr>
            <a:xfrm>
              <a:off x="218953" y="3220748"/>
              <a:ext cx="6944358" cy="646331"/>
            </a:xfrm>
            <a:prstGeom prst="rect">
              <a:avLst/>
            </a:prstGeom>
            <a:noFill/>
          </p:spPr>
          <p:txBody>
            <a:bodyPr wrap="square" rtlCol="0">
              <a:spAutoFit/>
            </a:bodyPr>
            <a:lstStyle/>
            <a:p>
              <a:r>
                <a:rPr lang="vi-VN" dirty="0"/>
                <a:t>Nhập nội dung mô tả chi tiết về Kế hoạch công việc: Mục đích, ghi chú, kết quả cần đạt, ...</a:t>
              </a:r>
            </a:p>
          </p:txBody>
        </p:sp>
      </p:grpSp>
      <p:grpSp>
        <p:nvGrpSpPr>
          <p:cNvPr id="30" name="Group 29">
            <a:extLst>
              <a:ext uri="{FF2B5EF4-FFF2-40B4-BE49-F238E27FC236}">
                <a16:creationId xmlns:a16="http://schemas.microsoft.com/office/drawing/2014/main" id="{4E7E633B-7846-4E1D-A23C-2A0ABC0379BC}"/>
              </a:ext>
            </a:extLst>
          </p:cNvPr>
          <p:cNvGrpSpPr/>
          <p:nvPr/>
        </p:nvGrpSpPr>
        <p:grpSpPr>
          <a:xfrm>
            <a:off x="45720" y="2373192"/>
            <a:ext cx="3972561" cy="2520727"/>
            <a:chOff x="-1" y="1203960"/>
            <a:chExt cx="3972561" cy="2309213"/>
          </a:xfrm>
        </p:grpSpPr>
        <p:sp>
          <p:nvSpPr>
            <p:cNvPr id="31" name="Rectangle: Rounded Corners 30">
              <a:extLst>
                <a:ext uri="{FF2B5EF4-FFF2-40B4-BE49-F238E27FC236}">
                  <a16:creationId xmlns:a16="http://schemas.microsoft.com/office/drawing/2014/main" id="{53E7D45E-4DF2-4711-9126-BB0908CEAD4A}"/>
                </a:ext>
              </a:extLst>
            </p:cNvPr>
            <p:cNvSpPr/>
            <p:nvPr/>
          </p:nvSpPr>
          <p:spPr>
            <a:xfrm>
              <a:off x="0" y="1203960"/>
              <a:ext cx="3972560" cy="94891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2" name="Straight Arrow Connector 31">
              <a:extLst>
                <a:ext uri="{FF2B5EF4-FFF2-40B4-BE49-F238E27FC236}">
                  <a16:creationId xmlns:a16="http://schemas.microsoft.com/office/drawing/2014/main" id="{538EF1F2-6373-4678-8706-84E3F92EE33A}"/>
                </a:ext>
              </a:extLst>
            </p:cNvPr>
            <p:cNvCxnSpPr>
              <a:cxnSpLocks/>
              <a:stCxn id="31" idx="2"/>
              <a:endCxn id="33" idx="0"/>
            </p:cNvCxnSpPr>
            <p:nvPr/>
          </p:nvCxnSpPr>
          <p:spPr>
            <a:xfrm>
              <a:off x="1986280" y="2152879"/>
              <a:ext cx="0" cy="514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3839365-7472-4467-9C9C-55A142C8EB9C}"/>
                </a:ext>
              </a:extLst>
            </p:cNvPr>
            <p:cNvSpPr txBox="1"/>
            <p:nvPr/>
          </p:nvSpPr>
          <p:spPr>
            <a:xfrm>
              <a:off x="-1" y="2667320"/>
              <a:ext cx="3972561" cy="845853"/>
            </a:xfrm>
            <a:prstGeom prst="rect">
              <a:avLst/>
            </a:prstGeom>
            <a:noFill/>
          </p:spPr>
          <p:txBody>
            <a:bodyPr wrap="square" rtlCol="0">
              <a:spAutoFit/>
            </a:bodyPr>
            <a:lstStyle/>
            <a:p>
              <a:r>
                <a:rPr lang="vi-VN" dirty="0"/>
                <a:t>Nhập vai trò Quản lý dự án, ngày bắt đầu, ngày kết thúc và công lao động dự kiến</a:t>
              </a:r>
            </a:p>
          </p:txBody>
        </p:sp>
      </p:grpSp>
      <p:grpSp>
        <p:nvGrpSpPr>
          <p:cNvPr id="38" name="Group 37">
            <a:extLst>
              <a:ext uri="{FF2B5EF4-FFF2-40B4-BE49-F238E27FC236}">
                <a16:creationId xmlns:a16="http://schemas.microsoft.com/office/drawing/2014/main" id="{BEC9BEF4-0989-4E5F-B8CF-DA76A9CADF13}"/>
              </a:ext>
            </a:extLst>
          </p:cNvPr>
          <p:cNvGrpSpPr/>
          <p:nvPr/>
        </p:nvGrpSpPr>
        <p:grpSpPr>
          <a:xfrm>
            <a:off x="7416789" y="1124561"/>
            <a:ext cx="4660434" cy="3347194"/>
            <a:chOff x="2721832" y="242886"/>
            <a:chExt cx="4660434" cy="3347194"/>
          </a:xfrm>
        </p:grpSpPr>
        <p:sp>
          <p:nvSpPr>
            <p:cNvPr id="39" name="Rectangle: Rounded Corners 38">
              <a:extLst>
                <a:ext uri="{FF2B5EF4-FFF2-40B4-BE49-F238E27FC236}">
                  <a16:creationId xmlns:a16="http://schemas.microsoft.com/office/drawing/2014/main" id="{B8D37B41-DECE-403A-AF45-F0521D91B59B}"/>
                </a:ext>
              </a:extLst>
            </p:cNvPr>
            <p:cNvSpPr/>
            <p:nvPr/>
          </p:nvSpPr>
          <p:spPr>
            <a:xfrm>
              <a:off x="2721837" y="242886"/>
              <a:ext cx="4660429" cy="1853308"/>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0" name="Straight Arrow Connector 39">
              <a:extLst>
                <a:ext uri="{FF2B5EF4-FFF2-40B4-BE49-F238E27FC236}">
                  <a16:creationId xmlns:a16="http://schemas.microsoft.com/office/drawing/2014/main" id="{92B1F780-AD13-4080-8100-32AF9D90725B}"/>
                </a:ext>
              </a:extLst>
            </p:cNvPr>
            <p:cNvCxnSpPr>
              <a:cxnSpLocks/>
              <a:stCxn id="39" idx="2"/>
              <a:endCxn id="41" idx="0"/>
            </p:cNvCxnSpPr>
            <p:nvPr/>
          </p:nvCxnSpPr>
          <p:spPr>
            <a:xfrm flipH="1">
              <a:off x="5052047" y="2096194"/>
              <a:ext cx="5" cy="11245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6365C9-5D40-40BB-81DB-D060DCA89397}"/>
                </a:ext>
              </a:extLst>
            </p:cNvPr>
            <p:cNvSpPr txBox="1"/>
            <p:nvPr/>
          </p:nvSpPr>
          <p:spPr>
            <a:xfrm>
              <a:off x="2721832" y="3220748"/>
              <a:ext cx="4660429" cy="369332"/>
            </a:xfrm>
            <a:prstGeom prst="rect">
              <a:avLst/>
            </a:prstGeom>
            <a:noFill/>
          </p:spPr>
          <p:txBody>
            <a:bodyPr wrap="square" rtlCol="0">
              <a:spAutoFit/>
            </a:bodyPr>
            <a:lstStyle/>
            <a:p>
              <a:r>
                <a:rPr lang="vi-VN" dirty="0"/>
                <a:t>Nhập các thông tin quản lý kế hoạch/dự án</a:t>
              </a:r>
            </a:p>
          </p:txBody>
        </p:sp>
      </p:grpSp>
    </p:spTree>
    <p:extLst>
      <p:ext uri="{BB962C8B-B14F-4D97-AF65-F5344CB8AC3E}">
        <p14:creationId xmlns:p14="http://schemas.microsoft.com/office/powerpoint/2010/main" val="16904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xit" presetSubtype="0" fill="hold" nodeType="with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xit" presetSubtype="0" fill="hold"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xit" presetSubtype="0" fill="hold"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8"/>
                                        </p:tgtEl>
                                      </p:cBhvr>
                                    </p:animEffect>
                                    <p:set>
                                      <p:cBhvr>
                                        <p:cTn id="43"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1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1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78A9FD14-6D91-49C4-A396-BD0C1853769D}"/>
              </a:ext>
            </a:extLst>
          </p:cNvPr>
          <p:cNvPicPr>
            <a:picLocks noChangeAspect="1"/>
          </p:cNvPicPr>
          <p:nvPr/>
        </p:nvPicPr>
        <p:blipFill rotWithShape="1">
          <a:blip r:embed="rId3"/>
          <a:srcRect r="18225" b="1"/>
          <a:stretch/>
        </p:blipFill>
        <p:spPr>
          <a:xfrm>
            <a:off x="20" y="10"/>
            <a:ext cx="12191980" cy="6857990"/>
          </a:xfrm>
          <a:prstGeom prst="rect">
            <a:avLst/>
          </a:prstGeom>
        </p:spPr>
      </p:pic>
      <p:sp>
        <p:nvSpPr>
          <p:cNvPr id="27" name="Rectangle 18">
            <a:extLst>
              <a:ext uri="{FF2B5EF4-FFF2-40B4-BE49-F238E27FC236}">
                <a16:creationId xmlns:a16="http://schemas.microsoft.com/office/drawing/2014/main" id="{C2168411-10C8-4F22-AD80-4F467066A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7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F3898A-CFFD-4217-A4DB-F872BAD561AA}"/>
              </a:ext>
            </a:extLst>
          </p:cNvPr>
          <p:cNvSpPr txBox="1"/>
          <p:nvPr/>
        </p:nvSpPr>
        <p:spPr>
          <a:xfrm>
            <a:off x="807511" y="5239131"/>
            <a:ext cx="5283195" cy="960087"/>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cap="all" dirty="0">
                <a:solidFill>
                  <a:srgbClr val="FFFFFE"/>
                </a:solidFill>
                <a:latin typeface="Arial" panose="020B0604020202020204" pitchFamily="34" charset="0"/>
                <a:ea typeface="+mj-ea"/>
                <a:cs typeface="Arial" panose="020B0604020202020204" pitchFamily="34" charset="0"/>
              </a:rPr>
              <a:t>Nhập đầy đủ  DANH SÁCH CÁC THÀNH VIÊN THAM GIA CÙNG VỚI VAI TRÒ CỤ THỂ TRONG DỰ ÁN/KẾ HOẠCH CÔNG VIỆC</a:t>
            </a:r>
          </a:p>
        </p:txBody>
      </p:sp>
      <p:cxnSp>
        <p:nvCxnSpPr>
          <p:cNvPr id="28" name="Straight Connector 20">
            <a:extLst>
              <a:ext uri="{FF2B5EF4-FFF2-40B4-BE49-F238E27FC236}">
                <a16:creationId xmlns:a16="http://schemas.microsoft.com/office/drawing/2014/main" id="{676E868E-2D30-43CC-AAD1-727A709BE5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7511" y="5073596"/>
            <a:ext cx="5283196" cy="0"/>
          </a:xfrm>
          <a:prstGeom prst="line">
            <a:avLst/>
          </a:prstGeom>
          <a:ln w="31750">
            <a:solidFill>
              <a:srgbClr val="FCC25F"/>
            </a:solidFill>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7DD406FF-4478-49D5-8071-E2287C41BDA2}"/>
              </a:ext>
            </a:extLst>
          </p:cNvPr>
          <p:cNvSpPr/>
          <p:nvPr/>
        </p:nvSpPr>
        <p:spPr>
          <a:xfrm>
            <a:off x="5192712" y="948462"/>
            <a:ext cx="6054408" cy="1384995"/>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Thẻ thông tin về các thành viên tham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vào dự án/Kế hoạch công việc</a:t>
            </a:r>
          </a:p>
        </p:txBody>
      </p:sp>
      <p:grpSp>
        <p:nvGrpSpPr>
          <p:cNvPr id="11" name="Group 10">
            <a:extLst>
              <a:ext uri="{FF2B5EF4-FFF2-40B4-BE49-F238E27FC236}">
                <a16:creationId xmlns:a16="http://schemas.microsoft.com/office/drawing/2014/main" id="{28C9F152-174B-4F34-8D7A-867C3A3C22D0}"/>
              </a:ext>
            </a:extLst>
          </p:cNvPr>
          <p:cNvGrpSpPr/>
          <p:nvPr/>
        </p:nvGrpSpPr>
        <p:grpSpPr>
          <a:xfrm>
            <a:off x="259075" y="2590079"/>
            <a:ext cx="8702045" cy="2030273"/>
            <a:chOff x="2721838" y="242885"/>
            <a:chExt cx="8702045" cy="2030273"/>
          </a:xfrm>
        </p:grpSpPr>
        <p:sp>
          <p:nvSpPr>
            <p:cNvPr id="12" name="Rectangle: Rounded Corners 11">
              <a:extLst>
                <a:ext uri="{FF2B5EF4-FFF2-40B4-BE49-F238E27FC236}">
                  <a16:creationId xmlns:a16="http://schemas.microsoft.com/office/drawing/2014/main" id="{5F261497-9A04-4D84-BCD5-13D309356158}"/>
                </a:ext>
              </a:extLst>
            </p:cNvPr>
            <p:cNvSpPr/>
            <p:nvPr/>
          </p:nvSpPr>
          <p:spPr>
            <a:xfrm>
              <a:off x="2721838" y="242885"/>
              <a:ext cx="2204726" cy="203027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 name="Straight Arrow Connector 12">
              <a:extLst>
                <a:ext uri="{FF2B5EF4-FFF2-40B4-BE49-F238E27FC236}">
                  <a16:creationId xmlns:a16="http://schemas.microsoft.com/office/drawing/2014/main" id="{81F97DB2-1A37-4AAF-AEC8-7A9D7A794844}"/>
                </a:ext>
              </a:extLst>
            </p:cNvPr>
            <p:cNvCxnSpPr>
              <a:cxnSpLocks/>
              <a:stCxn id="12" idx="3"/>
              <a:endCxn id="14" idx="1"/>
            </p:cNvCxnSpPr>
            <p:nvPr/>
          </p:nvCxnSpPr>
          <p:spPr>
            <a:xfrm flipV="1">
              <a:off x="4926564" y="1258021"/>
              <a:ext cx="568959"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948F61-B180-4F44-A71F-6BA2EEB1981F}"/>
                </a:ext>
              </a:extLst>
            </p:cNvPr>
            <p:cNvSpPr txBox="1"/>
            <p:nvPr/>
          </p:nvSpPr>
          <p:spPr>
            <a:xfrm>
              <a:off x="5495523" y="657856"/>
              <a:ext cx="5928360" cy="1200329"/>
            </a:xfrm>
            <a:prstGeom prst="rect">
              <a:avLst/>
            </a:prstGeom>
            <a:noFill/>
          </p:spPr>
          <p:txBody>
            <a:bodyPr wrap="square" rtlCol="0">
              <a:spAutoFit/>
            </a:bodyPr>
            <a:lstStyle/>
            <a:p>
              <a:r>
                <a:rPr lang="vi-VN" dirty="0"/>
                <a:t>Nhập các thành viên tham gia vào kế hoạch/dự án</a:t>
              </a:r>
            </a:p>
            <a:p>
              <a:r>
                <a:rPr lang="vi-VN" dirty="0"/>
                <a:t>Nhấn chuột phải để chọn hoặc chọn từ nút lệnh “Lựa chọn” trong danh sách hoặc “Thêm” dòng rồi nhập tên thành viên</a:t>
              </a:r>
            </a:p>
          </p:txBody>
        </p:sp>
      </p:grpSp>
      <p:grpSp>
        <p:nvGrpSpPr>
          <p:cNvPr id="29" name="Group 28">
            <a:extLst>
              <a:ext uri="{FF2B5EF4-FFF2-40B4-BE49-F238E27FC236}">
                <a16:creationId xmlns:a16="http://schemas.microsoft.com/office/drawing/2014/main" id="{5565D047-0399-4290-91ED-7DB53A06EB62}"/>
              </a:ext>
            </a:extLst>
          </p:cNvPr>
          <p:cNvGrpSpPr/>
          <p:nvPr/>
        </p:nvGrpSpPr>
        <p:grpSpPr>
          <a:xfrm>
            <a:off x="10205715" y="2555840"/>
            <a:ext cx="1927388" cy="3901192"/>
            <a:chOff x="5454878" y="242886"/>
            <a:chExt cx="1927388" cy="3901192"/>
          </a:xfrm>
        </p:grpSpPr>
        <p:sp>
          <p:nvSpPr>
            <p:cNvPr id="30" name="Rectangle: Rounded Corners 29">
              <a:extLst>
                <a:ext uri="{FF2B5EF4-FFF2-40B4-BE49-F238E27FC236}">
                  <a16:creationId xmlns:a16="http://schemas.microsoft.com/office/drawing/2014/main" id="{FC06854D-BB2E-476F-BD59-D67B0FDB0785}"/>
                </a:ext>
              </a:extLst>
            </p:cNvPr>
            <p:cNvSpPr/>
            <p:nvPr/>
          </p:nvSpPr>
          <p:spPr>
            <a:xfrm>
              <a:off x="5454883" y="242886"/>
              <a:ext cx="1927383" cy="213300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 name="Straight Arrow Connector 30">
              <a:extLst>
                <a:ext uri="{FF2B5EF4-FFF2-40B4-BE49-F238E27FC236}">
                  <a16:creationId xmlns:a16="http://schemas.microsoft.com/office/drawing/2014/main" id="{A73DC56C-F8F3-4EEE-8134-E947D1032AA0}"/>
                </a:ext>
              </a:extLst>
            </p:cNvPr>
            <p:cNvCxnSpPr>
              <a:cxnSpLocks/>
              <a:stCxn id="30" idx="2"/>
              <a:endCxn id="32" idx="0"/>
            </p:cNvCxnSpPr>
            <p:nvPr/>
          </p:nvCxnSpPr>
          <p:spPr>
            <a:xfrm flipH="1">
              <a:off x="6418570" y="2375886"/>
              <a:ext cx="5" cy="844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D446226-F730-48E6-95F1-ECC9314B5B9C}"/>
                </a:ext>
              </a:extLst>
            </p:cNvPr>
            <p:cNvSpPr txBox="1"/>
            <p:nvPr/>
          </p:nvSpPr>
          <p:spPr>
            <a:xfrm>
              <a:off x="5454878" y="3220748"/>
              <a:ext cx="1927383" cy="923330"/>
            </a:xfrm>
            <a:prstGeom prst="rect">
              <a:avLst/>
            </a:prstGeom>
            <a:noFill/>
          </p:spPr>
          <p:txBody>
            <a:bodyPr wrap="square" rtlCol="0">
              <a:spAutoFit/>
            </a:bodyPr>
            <a:lstStyle/>
            <a:p>
              <a:r>
                <a:rPr lang="vi-VN" dirty="0"/>
                <a:t>Nhập vai trò của từng thành viên tham gia</a:t>
              </a:r>
            </a:p>
          </p:txBody>
        </p:sp>
      </p:grpSp>
      <p:grpSp>
        <p:nvGrpSpPr>
          <p:cNvPr id="33" name="Group 32">
            <a:extLst>
              <a:ext uri="{FF2B5EF4-FFF2-40B4-BE49-F238E27FC236}">
                <a16:creationId xmlns:a16="http://schemas.microsoft.com/office/drawing/2014/main" id="{904C6A0C-47E7-4D96-9A57-7753F03C8D67}"/>
              </a:ext>
            </a:extLst>
          </p:cNvPr>
          <p:cNvGrpSpPr/>
          <p:nvPr/>
        </p:nvGrpSpPr>
        <p:grpSpPr>
          <a:xfrm>
            <a:off x="1999925" y="1577474"/>
            <a:ext cx="3542355" cy="556126"/>
            <a:chOff x="-2695032" y="695799"/>
            <a:chExt cx="3542355" cy="556126"/>
          </a:xfrm>
        </p:grpSpPr>
        <p:sp>
          <p:nvSpPr>
            <p:cNvPr id="34" name="Rectangle: Rounded Corners 33">
              <a:extLst>
                <a:ext uri="{FF2B5EF4-FFF2-40B4-BE49-F238E27FC236}">
                  <a16:creationId xmlns:a16="http://schemas.microsoft.com/office/drawing/2014/main" id="{CBE32AF2-EDB8-4FCC-9375-4E1C0C0304D4}"/>
                </a:ext>
              </a:extLst>
            </p:cNvPr>
            <p:cNvSpPr/>
            <p:nvPr/>
          </p:nvSpPr>
          <p:spPr>
            <a:xfrm>
              <a:off x="-2695032" y="766603"/>
              <a:ext cx="1398595" cy="48532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5" name="Straight Arrow Connector 34">
              <a:extLst>
                <a:ext uri="{FF2B5EF4-FFF2-40B4-BE49-F238E27FC236}">
                  <a16:creationId xmlns:a16="http://schemas.microsoft.com/office/drawing/2014/main" id="{2A4EC123-1073-44E1-AAFA-246DD8EB45C2}"/>
                </a:ext>
              </a:extLst>
            </p:cNvPr>
            <p:cNvCxnSpPr>
              <a:cxnSpLocks/>
              <a:stCxn id="34" idx="3"/>
            </p:cNvCxnSpPr>
            <p:nvPr/>
          </p:nvCxnSpPr>
          <p:spPr>
            <a:xfrm flipV="1">
              <a:off x="-1296437" y="695799"/>
              <a:ext cx="2143760" cy="313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380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bg/>
                                          </p:spTgt>
                                        </p:tgtEl>
                                        <p:attrNameLst>
                                          <p:attrName>style.visibility</p:attrName>
                                        </p:attrNameLst>
                                      </p:cBhvr>
                                      <p:to>
                                        <p:strVal val="visible"/>
                                      </p:to>
                                    </p:set>
                                    <p:animEffect transition="in" filter="fade">
                                      <p:cBhvr>
                                        <p:cTn id="12" dur="1000"/>
                                        <p:tgtEl>
                                          <p:spTgt spid="10">
                                            <p:bg/>
                                          </p:spTgt>
                                        </p:tgtEl>
                                      </p:cBhvr>
                                    </p:animEffect>
                                    <p:anim calcmode="lin" valueType="num">
                                      <p:cBhvr>
                                        <p:cTn id="13" dur="1000" fill="hold"/>
                                        <p:tgtEl>
                                          <p:spTgt spid="10">
                                            <p:bg/>
                                          </p:spTgt>
                                        </p:tgtEl>
                                        <p:attrNameLst>
                                          <p:attrName>ppt_x</p:attrName>
                                        </p:attrNameLst>
                                      </p:cBhvr>
                                      <p:tavLst>
                                        <p:tav tm="0">
                                          <p:val>
                                            <p:strVal val="#ppt_x"/>
                                          </p:val>
                                        </p:tav>
                                        <p:tav tm="100000">
                                          <p:val>
                                            <p:strVal val="#ppt_x"/>
                                          </p:val>
                                        </p:tav>
                                      </p:tavLst>
                                    </p:anim>
                                    <p:anim calcmode="lin" valueType="num">
                                      <p:cBhvr>
                                        <p:cTn id="14" dur="1000" fill="hold"/>
                                        <p:tgtEl>
                                          <p:spTgt spid="10">
                                            <p:bg/>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nodeType="withEffect">
                                  <p:stCondLst>
                                    <p:cond delay="0"/>
                                  </p:stCondLst>
                                  <p:childTnLst>
                                    <p:animEffect transition="out" filter="fade">
                                      <p:cBhvr>
                                        <p:cTn id="25" dur="500"/>
                                        <p:tgtEl>
                                          <p:spTgt spid="33"/>
                                        </p:tgtEl>
                                      </p:cBhvr>
                                    </p:animEffect>
                                    <p:set>
                                      <p:cBhvr>
                                        <p:cTn id="26" dur="1" fill="hold">
                                          <p:stCondLst>
                                            <p:cond delay="499"/>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xit" presetSubtype="0" fill="hold"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600A28-EDC8-4968-A390-4E9DFCCBC243}"/>
              </a:ext>
            </a:extLst>
          </p:cNvPr>
          <p:cNvPicPr>
            <a:picLocks noChangeAspect="1"/>
          </p:cNvPicPr>
          <p:nvPr/>
        </p:nvPicPr>
        <p:blipFill>
          <a:blip r:embed="rId2"/>
          <a:stretch>
            <a:fillRect/>
          </a:stretch>
        </p:blipFill>
        <p:spPr>
          <a:xfrm>
            <a:off x="0" y="0"/>
            <a:ext cx="12227403" cy="4834537"/>
          </a:xfrm>
          <a:prstGeom prst="rect">
            <a:avLst/>
          </a:prstGeom>
        </p:spPr>
      </p:pic>
      <p:grpSp>
        <p:nvGrpSpPr>
          <p:cNvPr id="14" name="Group 13">
            <a:extLst>
              <a:ext uri="{FF2B5EF4-FFF2-40B4-BE49-F238E27FC236}">
                <a16:creationId xmlns:a16="http://schemas.microsoft.com/office/drawing/2014/main" id="{D93FF8AD-2D72-4473-B7AE-0C876BF9CD0B}"/>
              </a:ext>
            </a:extLst>
          </p:cNvPr>
          <p:cNvGrpSpPr/>
          <p:nvPr/>
        </p:nvGrpSpPr>
        <p:grpSpPr>
          <a:xfrm>
            <a:off x="0" y="655321"/>
            <a:ext cx="3561080" cy="3135810"/>
            <a:chOff x="0" y="883921"/>
            <a:chExt cx="3561080" cy="2984411"/>
          </a:xfrm>
        </p:grpSpPr>
        <p:sp>
          <p:nvSpPr>
            <p:cNvPr id="15" name="Rectangle: Rounded Corners 14">
              <a:extLst>
                <a:ext uri="{FF2B5EF4-FFF2-40B4-BE49-F238E27FC236}">
                  <a16:creationId xmlns:a16="http://schemas.microsoft.com/office/drawing/2014/main" id="{C274E324-1F3A-4474-A8C6-DD973ACD5C7B}"/>
                </a:ext>
              </a:extLst>
            </p:cNvPr>
            <p:cNvSpPr/>
            <p:nvPr/>
          </p:nvSpPr>
          <p:spPr>
            <a:xfrm>
              <a:off x="0" y="883921"/>
              <a:ext cx="3561080" cy="121835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a:extLst>
                <a:ext uri="{FF2B5EF4-FFF2-40B4-BE49-F238E27FC236}">
                  <a16:creationId xmlns:a16="http://schemas.microsoft.com/office/drawing/2014/main" id="{97746086-3C31-45A9-9228-5D405057856A}"/>
                </a:ext>
              </a:extLst>
            </p:cNvPr>
            <p:cNvCxnSpPr>
              <a:cxnSpLocks/>
              <a:stCxn id="15" idx="2"/>
              <a:endCxn id="17" idx="0"/>
            </p:cNvCxnSpPr>
            <p:nvPr/>
          </p:nvCxnSpPr>
          <p:spPr>
            <a:xfrm>
              <a:off x="1780540" y="2102274"/>
              <a:ext cx="1" cy="6236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909DC6-9CBC-47D2-9D9E-1535B8E9C886}"/>
                </a:ext>
              </a:extLst>
            </p:cNvPr>
            <p:cNvSpPr txBox="1"/>
            <p:nvPr/>
          </p:nvSpPr>
          <p:spPr>
            <a:xfrm>
              <a:off x="1" y="2725956"/>
              <a:ext cx="3561079" cy="1142376"/>
            </a:xfrm>
            <a:prstGeom prst="rect">
              <a:avLst/>
            </a:prstGeom>
            <a:noFill/>
          </p:spPr>
          <p:txBody>
            <a:bodyPr wrap="square" rtlCol="0">
              <a:spAutoFit/>
            </a:bodyPr>
            <a:lstStyle/>
            <a:p>
              <a:r>
                <a:rPr lang="vi-VN" dirty="0"/>
                <a:t>Liệt kê từng công việc cụ thể</a:t>
              </a:r>
            </a:p>
            <a:p>
              <a:r>
                <a:rPr lang="vi-VN" dirty="0"/>
                <a:t>Có thể phân cấp công việc thành nhiều cấp tùy theo nhu cầu chi tiết công việc cần quản lý</a:t>
              </a:r>
            </a:p>
          </p:txBody>
        </p:sp>
      </p:grpSp>
      <p:grpSp>
        <p:nvGrpSpPr>
          <p:cNvPr id="29" name="Group 28">
            <a:extLst>
              <a:ext uri="{FF2B5EF4-FFF2-40B4-BE49-F238E27FC236}">
                <a16:creationId xmlns:a16="http://schemas.microsoft.com/office/drawing/2014/main" id="{468385D8-E225-4E28-A236-A8F02E6BE478}"/>
              </a:ext>
            </a:extLst>
          </p:cNvPr>
          <p:cNvGrpSpPr/>
          <p:nvPr/>
        </p:nvGrpSpPr>
        <p:grpSpPr>
          <a:xfrm>
            <a:off x="3561080" y="652525"/>
            <a:ext cx="3561080" cy="2858812"/>
            <a:chOff x="0" y="883921"/>
            <a:chExt cx="3561080" cy="2720786"/>
          </a:xfrm>
        </p:grpSpPr>
        <p:sp>
          <p:nvSpPr>
            <p:cNvPr id="30" name="Rectangle: Rounded Corners 29">
              <a:extLst>
                <a:ext uri="{FF2B5EF4-FFF2-40B4-BE49-F238E27FC236}">
                  <a16:creationId xmlns:a16="http://schemas.microsoft.com/office/drawing/2014/main" id="{0ECBF01A-BF63-405C-96F8-9F30E60B9872}"/>
                </a:ext>
              </a:extLst>
            </p:cNvPr>
            <p:cNvSpPr/>
            <p:nvPr/>
          </p:nvSpPr>
          <p:spPr>
            <a:xfrm>
              <a:off x="0" y="883921"/>
              <a:ext cx="3561080" cy="121835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 name="Straight Arrow Connector 30">
              <a:extLst>
                <a:ext uri="{FF2B5EF4-FFF2-40B4-BE49-F238E27FC236}">
                  <a16:creationId xmlns:a16="http://schemas.microsoft.com/office/drawing/2014/main" id="{D328778B-2DD6-467D-8560-6F5EE812826C}"/>
                </a:ext>
              </a:extLst>
            </p:cNvPr>
            <p:cNvCxnSpPr>
              <a:cxnSpLocks/>
              <a:stCxn id="30" idx="2"/>
              <a:endCxn id="32" idx="0"/>
            </p:cNvCxnSpPr>
            <p:nvPr/>
          </p:nvCxnSpPr>
          <p:spPr>
            <a:xfrm>
              <a:off x="1780540" y="2102274"/>
              <a:ext cx="1" cy="6236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6656A2-6386-47B9-9DF1-691884EBD664}"/>
                </a:ext>
              </a:extLst>
            </p:cNvPr>
            <p:cNvSpPr txBox="1"/>
            <p:nvPr/>
          </p:nvSpPr>
          <p:spPr>
            <a:xfrm>
              <a:off x="1" y="2725956"/>
              <a:ext cx="3561079" cy="878751"/>
            </a:xfrm>
            <a:prstGeom prst="rect">
              <a:avLst/>
            </a:prstGeom>
            <a:noFill/>
          </p:spPr>
          <p:txBody>
            <a:bodyPr wrap="square" rtlCol="0">
              <a:spAutoFit/>
            </a:bodyPr>
            <a:lstStyle/>
            <a:p>
              <a:r>
                <a:rPr lang="vi-VN" dirty="0"/>
                <a:t>Thiết lập Ngày bắt đầu, Thời lượng và Ngày kết thúc công việc</a:t>
              </a:r>
            </a:p>
          </p:txBody>
        </p:sp>
      </p:grpSp>
      <p:grpSp>
        <p:nvGrpSpPr>
          <p:cNvPr id="33" name="Group 32">
            <a:extLst>
              <a:ext uri="{FF2B5EF4-FFF2-40B4-BE49-F238E27FC236}">
                <a16:creationId xmlns:a16="http://schemas.microsoft.com/office/drawing/2014/main" id="{78E6A7A7-4C39-4E28-A8D3-6D0AF314AE32}"/>
              </a:ext>
            </a:extLst>
          </p:cNvPr>
          <p:cNvGrpSpPr/>
          <p:nvPr/>
        </p:nvGrpSpPr>
        <p:grpSpPr>
          <a:xfrm>
            <a:off x="7284721" y="652525"/>
            <a:ext cx="3561079" cy="3055761"/>
            <a:chOff x="-1061719" y="883921"/>
            <a:chExt cx="3561079" cy="2908226"/>
          </a:xfrm>
        </p:grpSpPr>
        <p:sp>
          <p:nvSpPr>
            <p:cNvPr id="34" name="Rectangle: Rounded Corners 33">
              <a:extLst>
                <a:ext uri="{FF2B5EF4-FFF2-40B4-BE49-F238E27FC236}">
                  <a16:creationId xmlns:a16="http://schemas.microsoft.com/office/drawing/2014/main" id="{830CDB39-D62E-44B4-80ED-7FD5BF31A66A}"/>
                </a:ext>
              </a:extLst>
            </p:cNvPr>
            <p:cNvSpPr/>
            <p:nvPr/>
          </p:nvSpPr>
          <p:spPr>
            <a:xfrm>
              <a:off x="0" y="883921"/>
              <a:ext cx="919480" cy="121835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5" name="Straight Arrow Connector 34">
              <a:extLst>
                <a:ext uri="{FF2B5EF4-FFF2-40B4-BE49-F238E27FC236}">
                  <a16:creationId xmlns:a16="http://schemas.microsoft.com/office/drawing/2014/main" id="{4B0D2D6D-88AB-4AEF-A25F-93D22FD6A8E0}"/>
                </a:ext>
              </a:extLst>
            </p:cNvPr>
            <p:cNvCxnSpPr>
              <a:cxnSpLocks/>
              <a:stCxn id="34" idx="2"/>
            </p:cNvCxnSpPr>
            <p:nvPr/>
          </p:nvCxnSpPr>
          <p:spPr>
            <a:xfrm>
              <a:off x="459740" y="2102274"/>
              <a:ext cx="0" cy="5199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B160FCC-89E0-4D82-BC26-65562A71B3B8}"/>
                </a:ext>
              </a:extLst>
            </p:cNvPr>
            <p:cNvSpPr txBox="1"/>
            <p:nvPr/>
          </p:nvSpPr>
          <p:spPr>
            <a:xfrm>
              <a:off x="-1061719" y="2649771"/>
              <a:ext cx="3561079" cy="1142376"/>
            </a:xfrm>
            <a:prstGeom prst="rect">
              <a:avLst/>
            </a:prstGeom>
            <a:noFill/>
          </p:spPr>
          <p:txBody>
            <a:bodyPr wrap="square" rtlCol="0">
              <a:spAutoFit/>
            </a:bodyPr>
            <a:lstStyle/>
            <a:p>
              <a:r>
                <a:rPr lang="vi-VN" dirty="0"/>
                <a:t>Thiết lập Bước công việc có ràng buộc với công việc hiện tại.</a:t>
              </a:r>
            </a:p>
            <a:p>
              <a:r>
                <a:rPr lang="vi-VN" dirty="0"/>
                <a:t>Có nhiều cách ràng buộc theo tiêu chuẩn của Quản lý dự án</a:t>
              </a:r>
            </a:p>
          </p:txBody>
        </p:sp>
      </p:grpSp>
      <p:grpSp>
        <p:nvGrpSpPr>
          <p:cNvPr id="37" name="Group 36">
            <a:extLst>
              <a:ext uri="{FF2B5EF4-FFF2-40B4-BE49-F238E27FC236}">
                <a16:creationId xmlns:a16="http://schemas.microsoft.com/office/drawing/2014/main" id="{6E55A299-8D9E-4D03-9B34-3696A75891C7}"/>
              </a:ext>
            </a:extLst>
          </p:cNvPr>
          <p:cNvGrpSpPr/>
          <p:nvPr/>
        </p:nvGrpSpPr>
        <p:grpSpPr>
          <a:xfrm>
            <a:off x="9352279" y="652525"/>
            <a:ext cx="2844800" cy="3966807"/>
            <a:chOff x="716280" y="883921"/>
            <a:chExt cx="2844800" cy="3775285"/>
          </a:xfrm>
        </p:grpSpPr>
        <p:sp>
          <p:nvSpPr>
            <p:cNvPr id="38" name="Rectangle: Rounded Corners 37">
              <a:extLst>
                <a:ext uri="{FF2B5EF4-FFF2-40B4-BE49-F238E27FC236}">
                  <a16:creationId xmlns:a16="http://schemas.microsoft.com/office/drawing/2014/main" id="{352D8FF2-4CAC-4168-91A1-A0F61441EB49}"/>
                </a:ext>
              </a:extLst>
            </p:cNvPr>
            <p:cNvSpPr/>
            <p:nvPr/>
          </p:nvSpPr>
          <p:spPr>
            <a:xfrm>
              <a:off x="716280" y="883921"/>
              <a:ext cx="2844799" cy="121835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9" name="Straight Arrow Connector 38">
              <a:extLst>
                <a:ext uri="{FF2B5EF4-FFF2-40B4-BE49-F238E27FC236}">
                  <a16:creationId xmlns:a16="http://schemas.microsoft.com/office/drawing/2014/main" id="{10A8954F-98A1-4149-A313-129EE09F561B}"/>
                </a:ext>
              </a:extLst>
            </p:cNvPr>
            <p:cNvCxnSpPr>
              <a:cxnSpLocks/>
              <a:stCxn id="38" idx="2"/>
              <a:endCxn id="40" idx="0"/>
            </p:cNvCxnSpPr>
            <p:nvPr/>
          </p:nvCxnSpPr>
          <p:spPr>
            <a:xfrm>
              <a:off x="2138680" y="2102274"/>
              <a:ext cx="0" cy="6236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999DAF4-9B47-4C8E-890E-527C0944F4DF}"/>
                </a:ext>
              </a:extLst>
            </p:cNvPr>
            <p:cNvSpPr txBox="1"/>
            <p:nvPr/>
          </p:nvSpPr>
          <p:spPr>
            <a:xfrm>
              <a:off x="716280" y="2725956"/>
              <a:ext cx="2844800" cy="1933250"/>
            </a:xfrm>
            <a:prstGeom prst="rect">
              <a:avLst/>
            </a:prstGeom>
            <a:noFill/>
          </p:spPr>
          <p:txBody>
            <a:bodyPr wrap="square" rtlCol="0">
              <a:spAutoFit/>
            </a:bodyPr>
            <a:lstStyle/>
            <a:p>
              <a:r>
                <a:rPr lang="vi-VN" dirty="0"/>
                <a:t>Chọn người thực hiện</a:t>
              </a:r>
            </a:p>
            <a:p>
              <a:r>
                <a:rPr lang="vi-VN" dirty="0"/>
                <a:t>Có thể chọn nhiều người cùng thực hiện 1 công việc</a:t>
              </a:r>
            </a:p>
            <a:p>
              <a:r>
                <a:rPr lang="vi-VN" dirty="0"/>
                <a:t>Thiết lập Người kiểm soát công việc nếu đó là Công việc cần kiểm soát tiến độ</a:t>
              </a:r>
            </a:p>
          </p:txBody>
        </p:sp>
      </p:grpSp>
      <p:grpSp>
        <p:nvGrpSpPr>
          <p:cNvPr id="41" name="Group 40">
            <a:extLst>
              <a:ext uri="{FF2B5EF4-FFF2-40B4-BE49-F238E27FC236}">
                <a16:creationId xmlns:a16="http://schemas.microsoft.com/office/drawing/2014/main" id="{B8C49C5D-763D-4E80-B73C-4628583A2730}"/>
              </a:ext>
            </a:extLst>
          </p:cNvPr>
          <p:cNvGrpSpPr/>
          <p:nvPr/>
        </p:nvGrpSpPr>
        <p:grpSpPr>
          <a:xfrm>
            <a:off x="0" y="3813736"/>
            <a:ext cx="6095996" cy="1667132"/>
            <a:chOff x="0" y="883921"/>
            <a:chExt cx="6095996" cy="1586642"/>
          </a:xfrm>
        </p:grpSpPr>
        <p:sp>
          <p:nvSpPr>
            <p:cNvPr id="42" name="Rectangle: Rounded Corners 41">
              <a:extLst>
                <a:ext uri="{FF2B5EF4-FFF2-40B4-BE49-F238E27FC236}">
                  <a16:creationId xmlns:a16="http://schemas.microsoft.com/office/drawing/2014/main" id="{69FDE80B-A95F-44A7-A45E-3B38FFD7C765}"/>
                </a:ext>
              </a:extLst>
            </p:cNvPr>
            <p:cNvSpPr/>
            <p:nvPr/>
          </p:nvSpPr>
          <p:spPr>
            <a:xfrm>
              <a:off x="0" y="883921"/>
              <a:ext cx="6024880" cy="5827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3" name="Straight Arrow Connector 42">
              <a:extLst>
                <a:ext uri="{FF2B5EF4-FFF2-40B4-BE49-F238E27FC236}">
                  <a16:creationId xmlns:a16="http://schemas.microsoft.com/office/drawing/2014/main" id="{43A09352-F0AE-4D93-9EDA-B980FCBD98C0}"/>
                </a:ext>
              </a:extLst>
            </p:cNvPr>
            <p:cNvCxnSpPr>
              <a:cxnSpLocks/>
              <a:stCxn id="42" idx="2"/>
            </p:cNvCxnSpPr>
            <p:nvPr/>
          </p:nvCxnSpPr>
          <p:spPr>
            <a:xfrm>
              <a:off x="3012440" y="1466641"/>
              <a:ext cx="0" cy="5112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5885FB5-F4DF-4AB7-9F09-26E349C8C557}"/>
                </a:ext>
              </a:extLst>
            </p:cNvPr>
            <p:cNvSpPr txBox="1"/>
            <p:nvPr/>
          </p:nvSpPr>
          <p:spPr>
            <a:xfrm>
              <a:off x="1" y="1855437"/>
              <a:ext cx="6095995" cy="615126"/>
            </a:xfrm>
            <a:prstGeom prst="rect">
              <a:avLst/>
            </a:prstGeom>
            <a:noFill/>
          </p:spPr>
          <p:txBody>
            <a:bodyPr wrap="square" rtlCol="0">
              <a:spAutoFit/>
            </a:bodyPr>
            <a:lstStyle/>
            <a:p>
              <a:r>
                <a:rPr lang="vi-VN" dirty="0"/>
                <a:t>Vùng chi tiết các Nhiệm vụ đang được triển khai của từng Công việc được hoạch định bên trên</a:t>
              </a:r>
            </a:p>
          </p:txBody>
        </p:sp>
      </p:grpSp>
    </p:spTree>
    <p:extLst>
      <p:ext uri="{BB962C8B-B14F-4D97-AF65-F5344CB8AC3E}">
        <p14:creationId xmlns:p14="http://schemas.microsoft.com/office/powerpoint/2010/main" val="106095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xit" presetSubtype="0" fill="hold" nodeType="with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xit" presetSubtype="0" fill="hold" nodeType="withEffect">
                                  <p:stCondLst>
                                    <p:cond delay="0"/>
                                  </p:stCondLst>
                                  <p:childTnLst>
                                    <p:animEffect transition="out" filter="fade">
                                      <p:cBhvr>
                                        <p:cTn id="38" dur="500"/>
                                        <p:tgtEl>
                                          <p:spTgt spid="37"/>
                                        </p:tgtEl>
                                      </p:cBhvr>
                                    </p:animEffect>
                                    <p:set>
                                      <p:cBhvr>
                                        <p:cTn id="39" dur="1" fill="hold">
                                          <p:stCondLst>
                                            <p:cond delay="499"/>
                                          </p:stCondLst>
                                        </p:cTn>
                                        <p:tgtEl>
                                          <p:spTgt spid="3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AC4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6880A8-A525-4817-9526-DD36E64B1D82}"/>
              </a:ext>
            </a:extLst>
          </p:cNvPr>
          <p:cNvPicPr>
            <a:picLocks noChangeAspect="1"/>
          </p:cNvPicPr>
          <p:nvPr/>
        </p:nvPicPr>
        <p:blipFill>
          <a:blip r:embed="rId2"/>
          <a:stretch>
            <a:fillRect/>
          </a:stretch>
        </p:blipFill>
        <p:spPr>
          <a:xfrm>
            <a:off x="643467" y="1766741"/>
            <a:ext cx="10905066" cy="4498336"/>
          </a:xfrm>
          <a:prstGeom prst="rect">
            <a:avLst/>
          </a:prstGeom>
        </p:spPr>
      </p:pic>
      <p:sp>
        <p:nvSpPr>
          <p:cNvPr id="10" name="Rectangle 9">
            <a:extLst>
              <a:ext uri="{FF2B5EF4-FFF2-40B4-BE49-F238E27FC236}">
                <a16:creationId xmlns:a16="http://schemas.microsoft.com/office/drawing/2014/main" id="{489B8751-014F-49FC-AB1E-0D0A2CE6C327}"/>
              </a:ext>
            </a:extLst>
          </p:cNvPr>
          <p:cNvSpPr/>
          <p:nvPr/>
        </p:nvSpPr>
        <p:spPr>
          <a:xfrm>
            <a:off x="580072" y="699771"/>
            <a:ext cx="6054408" cy="954107"/>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 hoạch công việc thể hiện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theo</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Chế độ xem: Lập kế hoạch</a:t>
            </a:r>
          </a:p>
        </p:txBody>
      </p:sp>
      <p:grpSp>
        <p:nvGrpSpPr>
          <p:cNvPr id="12" name="Group 11">
            <a:extLst>
              <a:ext uri="{FF2B5EF4-FFF2-40B4-BE49-F238E27FC236}">
                <a16:creationId xmlns:a16="http://schemas.microsoft.com/office/drawing/2014/main" id="{7A11568D-5925-4383-A6C9-0F5AA5BB71F5}"/>
              </a:ext>
            </a:extLst>
          </p:cNvPr>
          <p:cNvGrpSpPr/>
          <p:nvPr/>
        </p:nvGrpSpPr>
        <p:grpSpPr>
          <a:xfrm>
            <a:off x="538484" y="1919622"/>
            <a:ext cx="3701935" cy="1390269"/>
            <a:chOff x="0" y="883921"/>
            <a:chExt cx="3701935" cy="1323146"/>
          </a:xfrm>
        </p:grpSpPr>
        <p:sp>
          <p:nvSpPr>
            <p:cNvPr id="15" name="Rectangle: Rounded Corners 14">
              <a:extLst>
                <a:ext uri="{FF2B5EF4-FFF2-40B4-BE49-F238E27FC236}">
                  <a16:creationId xmlns:a16="http://schemas.microsoft.com/office/drawing/2014/main" id="{44605D4C-EAAD-4F6C-9CDA-791253A03672}"/>
                </a:ext>
              </a:extLst>
            </p:cNvPr>
            <p:cNvSpPr/>
            <p:nvPr/>
          </p:nvSpPr>
          <p:spPr>
            <a:xfrm>
              <a:off x="0" y="883921"/>
              <a:ext cx="2064757"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a:extLst>
                <a:ext uri="{FF2B5EF4-FFF2-40B4-BE49-F238E27FC236}">
                  <a16:creationId xmlns:a16="http://schemas.microsoft.com/office/drawing/2014/main" id="{5BD29230-538E-4519-B51E-FC1162094C4A}"/>
                </a:ext>
              </a:extLst>
            </p:cNvPr>
            <p:cNvCxnSpPr>
              <a:cxnSpLocks/>
              <a:stCxn id="15" idx="2"/>
              <a:endCxn id="17" idx="0"/>
            </p:cNvCxnSpPr>
            <p:nvPr/>
          </p:nvCxnSpPr>
          <p:spPr>
            <a:xfrm>
              <a:off x="1032379" y="1121608"/>
              <a:ext cx="871080"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98EE9B-4550-4F65-9C8A-7F76942F5CD9}"/>
                </a:ext>
              </a:extLst>
            </p:cNvPr>
            <p:cNvSpPr txBox="1"/>
            <p:nvPr/>
          </p:nvSpPr>
          <p:spPr>
            <a:xfrm>
              <a:off x="104983" y="1855567"/>
              <a:ext cx="3596952" cy="351500"/>
            </a:xfrm>
            <a:prstGeom prst="rect">
              <a:avLst/>
            </a:prstGeom>
            <a:solidFill>
              <a:schemeClr val="bg1"/>
            </a:solidFill>
          </p:spPr>
          <p:txBody>
            <a:bodyPr wrap="square" rtlCol="0">
              <a:spAutoFit/>
            </a:bodyPr>
            <a:lstStyle/>
            <a:p>
              <a:r>
                <a:rPr lang="vi-VN" dirty="0">
                  <a:solidFill>
                    <a:srgbClr val="FF0000"/>
                  </a:solidFill>
                </a:rPr>
                <a:t>Chọn chế độ xem: Lập kế hoạch</a:t>
              </a:r>
            </a:p>
          </p:txBody>
        </p:sp>
      </p:grpSp>
      <p:grpSp>
        <p:nvGrpSpPr>
          <p:cNvPr id="22" name="Group 21">
            <a:extLst>
              <a:ext uri="{FF2B5EF4-FFF2-40B4-BE49-F238E27FC236}">
                <a16:creationId xmlns:a16="http://schemas.microsoft.com/office/drawing/2014/main" id="{D130009B-231D-4ACB-9CFE-31D0C71FAA4D}"/>
              </a:ext>
            </a:extLst>
          </p:cNvPr>
          <p:cNvGrpSpPr/>
          <p:nvPr/>
        </p:nvGrpSpPr>
        <p:grpSpPr>
          <a:xfrm>
            <a:off x="2546926" y="1919622"/>
            <a:ext cx="4012494" cy="1667269"/>
            <a:chOff x="0" y="883921"/>
            <a:chExt cx="4012494" cy="1586772"/>
          </a:xfrm>
        </p:grpSpPr>
        <p:sp>
          <p:nvSpPr>
            <p:cNvPr id="23" name="Rectangle: Rounded Corners 22">
              <a:extLst>
                <a:ext uri="{FF2B5EF4-FFF2-40B4-BE49-F238E27FC236}">
                  <a16:creationId xmlns:a16="http://schemas.microsoft.com/office/drawing/2014/main" id="{7FEE89DA-6F4E-49CC-BC47-AFD79DE2FE96}"/>
                </a:ext>
              </a:extLst>
            </p:cNvPr>
            <p:cNvSpPr/>
            <p:nvPr/>
          </p:nvSpPr>
          <p:spPr>
            <a:xfrm>
              <a:off x="0" y="883921"/>
              <a:ext cx="4012494"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Arrow Connector 23">
              <a:extLst>
                <a:ext uri="{FF2B5EF4-FFF2-40B4-BE49-F238E27FC236}">
                  <a16:creationId xmlns:a16="http://schemas.microsoft.com/office/drawing/2014/main" id="{E12A880F-5379-49A3-91C1-4346F6EFEA1D}"/>
                </a:ext>
              </a:extLst>
            </p:cNvPr>
            <p:cNvCxnSpPr>
              <a:cxnSpLocks/>
              <a:stCxn id="23" idx="2"/>
              <a:endCxn id="25" idx="0"/>
            </p:cNvCxnSpPr>
            <p:nvPr/>
          </p:nvCxnSpPr>
          <p:spPr>
            <a:xfrm flipH="1">
              <a:off x="2000422" y="1121608"/>
              <a:ext cx="5825"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AEF0A4-AF4B-4008-87A6-8670CEE93573}"/>
                </a:ext>
              </a:extLst>
            </p:cNvPr>
            <p:cNvSpPr txBox="1"/>
            <p:nvPr/>
          </p:nvSpPr>
          <p:spPr>
            <a:xfrm>
              <a:off x="104982" y="1855567"/>
              <a:ext cx="3790879" cy="615126"/>
            </a:xfrm>
            <a:prstGeom prst="rect">
              <a:avLst/>
            </a:prstGeom>
            <a:solidFill>
              <a:schemeClr val="bg1"/>
            </a:solidFill>
          </p:spPr>
          <p:txBody>
            <a:bodyPr wrap="square" rtlCol="0">
              <a:spAutoFit/>
            </a:bodyPr>
            <a:lstStyle/>
            <a:p>
              <a:r>
                <a:rPr lang="vi-VN" dirty="0">
                  <a:solidFill>
                    <a:srgbClr val="FF0000"/>
                  </a:solidFill>
                </a:rPr>
                <a:t>Chọn chế độ lọc: Lọc theo Nhiệm vụ hoặc Lọc theo Người thực hiện</a:t>
              </a:r>
            </a:p>
          </p:txBody>
        </p:sp>
      </p:grpSp>
    </p:spTree>
    <p:extLst>
      <p:ext uri="{BB962C8B-B14F-4D97-AF65-F5344CB8AC3E}">
        <p14:creationId xmlns:p14="http://schemas.microsoft.com/office/powerpoint/2010/main" val="291749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bg/>
                                          </p:spTgt>
                                        </p:tgtEl>
                                        <p:attrNameLst>
                                          <p:attrName>style.visibility</p:attrName>
                                        </p:attrNameLst>
                                      </p:cBhvr>
                                      <p:to>
                                        <p:strVal val="visible"/>
                                      </p:to>
                                    </p:set>
                                    <p:animEffect transition="in" filter="fade">
                                      <p:cBhvr>
                                        <p:cTn id="12" dur="1000"/>
                                        <p:tgtEl>
                                          <p:spTgt spid="10">
                                            <p:bg/>
                                          </p:spTgt>
                                        </p:tgtEl>
                                      </p:cBhvr>
                                    </p:animEffect>
                                    <p:anim calcmode="lin" valueType="num">
                                      <p:cBhvr>
                                        <p:cTn id="13" dur="1000" fill="hold"/>
                                        <p:tgtEl>
                                          <p:spTgt spid="10">
                                            <p:bg/>
                                          </p:spTgt>
                                        </p:tgtEl>
                                        <p:attrNameLst>
                                          <p:attrName>ppt_x</p:attrName>
                                        </p:attrNameLst>
                                      </p:cBhvr>
                                      <p:tavLst>
                                        <p:tav tm="0">
                                          <p:val>
                                            <p:strVal val="#ppt_x"/>
                                          </p:val>
                                        </p:tav>
                                        <p:tav tm="100000">
                                          <p:val>
                                            <p:strVal val="#ppt_x"/>
                                          </p:val>
                                        </p:tav>
                                      </p:tavLst>
                                    </p:anim>
                                    <p:anim calcmode="lin" valueType="num">
                                      <p:cBhvr>
                                        <p:cTn id="14"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xit" presetSubtype="0" fill="hold"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CD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93591F9-325A-4D28-B981-8E57EE3514FA}"/>
              </a:ext>
            </a:extLst>
          </p:cNvPr>
          <p:cNvPicPr>
            <a:picLocks noChangeAspect="1"/>
          </p:cNvPicPr>
          <p:nvPr/>
        </p:nvPicPr>
        <p:blipFill>
          <a:blip r:embed="rId2"/>
          <a:stretch>
            <a:fillRect/>
          </a:stretch>
        </p:blipFill>
        <p:spPr>
          <a:xfrm>
            <a:off x="580072" y="1742518"/>
            <a:ext cx="10905066" cy="3762251"/>
          </a:xfrm>
          <a:prstGeom prst="rect">
            <a:avLst/>
          </a:prstGeom>
        </p:spPr>
      </p:pic>
      <p:sp>
        <p:nvSpPr>
          <p:cNvPr id="6" name="Rectangle 5">
            <a:extLst>
              <a:ext uri="{FF2B5EF4-FFF2-40B4-BE49-F238E27FC236}">
                <a16:creationId xmlns:a16="http://schemas.microsoft.com/office/drawing/2014/main" id="{E1444C0B-E999-41A1-8139-B6EEC08D5C3D}"/>
              </a:ext>
            </a:extLst>
          </p:cNvPr>
          <p:cNvSpPr/>
          <p:nvPr/>
        </p:nvSpPr>
        <p:spPr>
          <a:xfrm>
            <a:off x="580072" y="699771"/>
            <a:ext cx="6054408" cy="954107"/>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 hoạch công việc thể hiện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theo</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Chế độ xem: Đầy đủ thông tin</a:t>
            </a:r>
          </a:p>
        </p:txBody>
      </p:sp>
      <p:grpSp>
        <p:nvGrpSpPr>
          <p:cNvPr id="8" name="Group 7">
            <a:extLst>
              <a:ext uri="{FF2B5EF4-FFF2-40B4-BE49-F238E27FC236}">
                <a16:creationId xmlns:a16="http://schemas.microsoft.com/office/drawing/2014/main" id="{3C7501C4-E7A1-4273-B542-4F787DB7C966}"/>
              </a:ext>
            </a:extLst>
          </p:cNvPr>
          <p:cNvGrpSpPr/>
          <p:nvPr/>
        </p:nvGrpSpPr>
        <p:grpSpPr>
          <a:xfrm>
            <a:off x="538484" y="1919622"/>
            <a:ext cx="3701935" cy="1390269"/>
            <a:chOff x="0" y="883921"/>
            <a:chExt cx="3701935" cy="1323146"/>
          </a:xfrm>
        </p:grpSpPr>
        <p:sp>
          <p:nvSpPr>
            <p:cNvPr id="11" name="Rectangle: Rounded Corners 10">
              <a:extLst>
                <a:ext uri="{FF2B5EF4-FFF2-40B4-BE49-F238E27FC236}">
                  <a16:creationId xmlns:a16="http://schemas.microsoft.com/office/drawing/2014/main" id="{602FBF46-71DE-4774-8079-ECA596D9DFAE}"/>
                </a:ext>
              </a:extLst>
            </p:cNvPr>
            <p:cNvSpPr/>
            <p:nvPr/>
          </p:nvSpPr>
          <p:spPr>
            <a:xfrm>
              <a:off x="0" y="883921"/>
              <a:ext cx="2064757"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a:extLst>
                <a:ext uri="{FF2B5EF4-FFF2-40B4-BE49-F238E27FC236}">
                  <a16:creationId xmlns:a16="http://schemas.microsoft.com/office/drawing/2014/main" id="{A299524C-5AE5-46B9-BAB2-0E9382A4E258}"/>
                </a:ext>
              </a:extLst>
            </p:cNvPr>
            <p:cNvCxnSpPr>
              <a:cxnSpLocks/>
              <a:stCxn id="11" idx="2"/>
              <a:endCxn id="13" idx="0"/>
            </p:cNvCxnSpPr>
            <p:nvPr/>
          </p:nvCxnSpPr>
          <p:spPr>
            <a:xfrm>
              <a:off x="1032379" y="1121608"/>
              <a:ext cx="871080"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0144A9A-D8CA-476F-B4BC-FF2AD78F96EE}"/>
                </a:ext>
              </a:extLst>
            </p:cNvPr>
            <p:cNvSpPr txBox="1"/>
            <p:nvPr/>
          </p:nvSpPr>
          <p:spPr>
            <a:xfrm>
              <a:off x="104983" y="1855567"/>
              <a:ext cx="3596952" cy="351500"/>
            </a:xfrm>
            <a:prstGeom prst="rect">
              <a:avLst/>
            </a:prstGeom>
            <a:solidFill>
              <a:schemeClr val="bg1"/>
            </a:solidFill>
          </p:spPr>
          <p:txBody>
            <a:bodyPr wrap="square" rtlCol="0">
              <a:spAutoFit/>
            </a:bodyPr>
            <a:lstStyle/>
            <a:p>
              <a:r>
                <a:rPr lang="vi-VN" dirty="0">
                  <a:solidFill>
                    <a:srgbClr val="FF0000"/>
                  </a:solidFill>
                </a:rPr>
                <a:t>Chọn chế độ xem: Đầy đủ</a:t>
              </a:r>
            </a:p>
          </p:txBody>
        </p:sp>
      </p:grpSp>
      <p:grpSp>
        <p:nvGrpSpPr>
          <p:cNvPr id="14" name="Group 13">
            <a:extLst>
              <a:ext uri="{FF2B5EF4-FFF2-40B4-BE49-F238E27FC236}">
                <a16:creationId xmlns:a16="http://schemas.microsoft.com/office/drawing/2014/main" id="{362D5887-AF10-47A5-B35D-6FA4C0546F8F}"/>
              </a:ext>
            </a:extLst>
          </p:cNvPr>
          <p:cNvGrpSpPr/>
          <p:nvPr/>
        </p:nvGrpSpPr>
        <p:grpSpPr>
          <a:xfrm>
            <a:off x="2495611" y="1919622"/>
            <a:ext cx="4012494" cy="1667269"/>
            <a:chOff x="0" y="883921"/>
            <a:chExt cx="4012494" cy="1586772"/>
          </a:xfrm>
        </p:grpSpPr>
        <p:sp>
          <p:nvSpPr>
            <p:cNvPr id="15" name="Rectangle: Rounded Corners 14">
              <a:extLst>
                <a:ext uri="{FF2B5EF4-FFF2-40B4-BE49-F238E27FC236}">
                  <a16:creationId xmlns:a16="http://schemas.microsoft.com/office/drawing/2014/main" id="{AB326E3B-1B65-4132-826E-65D78FA88389}"/>
                </a:ext>
              </a:extLst>
            </p:cNvPr>
            <p:cNvSpPr/>
            <p:nvPr/>
          </p:nvSpPr>
          <p:spPr>
            <a:xfrm>
              <a:off x="0" y="883921"/>
              <a:ext cx="4012494"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16" name="Straight Arrow Connector 15">
              <a:extLst>
                <a:ext uri="{FF2B5EF4-FFF2-40B4-BE49-F238E27FC236}">
                  <a16:creationId xmlns:a16="http://schemas.microsoft.com/office/drawing/2014/main" id="{F89F09AB-58CD-4945-ACAD-60D55C4AFD54}"/>
                </a:ext>
              </a:extLst>
            </p:cNvPr>
            <p:cNvCxnSpPr>
              <a:cxnSpLocks/>
              <a:stCxn id="15" idx="2"/>
              <a:endCxn id="17" idx="0"/>
            </p:cNvCxnSpPr>
            <p:nvPr/>
          </p:nvCxnSpPr>
          <p:spPr>
            <a:xfrm flipH="1">
              <a:off x="2000422" y="1121608"/>
              <a:ext cx="5825"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BD0847-7B51-40D4-A746-ECC2050285CB}"/>
                </a:ext>
              </a:extLst>
            </p:cNvPr>
            <p:cNvSpPr txBox="1"/>
            <p:nvPr/>
          </p:nvSpPr>
          <p:spPr>
            <a:xfrm>
              <a:off x="104982" y="1855567"/>
              <a:ext cx="3790879" cy="615126"/>
            </a:xfrm>
            <a:prstGeom prst="rect">
              <a:avLst/>
            </a:prstGeom>
            <a:solidFill>
              <a:schemeClr val="bg1"/>
            </a:solidFill>
          </p:spPr>
          <p:txBody>
            <a:bodyPr wrap="square" rtlCol="0">
              <a:spAutoFit/>
            </a:bodyPr>
            <a:lstStyle/>
            <a:p>
              <a:r>
                <a:rPr lang="vi-VN" dirty="0">
                  <a:solidFill>
                    <a:srgbClr val="FF0000"/>
                  </a:solidFill>
                </a:rPr>
                <a:t>Chọn chế độ lọc: Lọc theo Nhiệm vụ hoặc Lọc theo Người thực hiện</a:t>
              </a:r>
            </a:p>
          </p:txBody>
        </p:sp>
      </p:grpSp>
      <p:grpSp>
        <p:nvGrpSpPr>
          <p:cNvPr id="18" name="Group 17">
            <a:extLst>
              <a:ext uri="{FF2B5EF4-FFF2-40B4-BE49-F238E27FC236}">
                <a16:creationId xmlns:a16="http://schemas.microsoft.com/office/drawing/2014/main" id="{DB9E5BCA-6ADA-4671-9B02-A02E31C583D1}"/>
              </a:ext>
            </a:extLst>
          </p:cNvPr>
          <p:cNvGrpSpPr/>
          <p:nvPr/>
        </p:nvGrpSpPr>
        <p:grpSpPr>
          <a:xfrm>
            <a:off x="4925810" y="2346471"/>
            <a:ext cx="4239195" cy="4031470"/>
            <a:chOff x="0" y="883921"/>
            <a:chExt cx="4012494" cy="3836827"/>
          </a:xfrm>
        </p:grpSpPr>
        <p:sp>
          <p:nvSpPr>
            <p:cNvPr id="19" name="Rectangle: Rounded Corners 18">
              <a:extLst>
                <a:ext uri="{FF2B5EF4-FFF2-40B4-BE49-F238E27FC236}">
                  <a16:creationId xmlns:a16="http://schemas.microsoft.com/office/drawing/2014/main" id="{F53D80AA-D303-4E90-923B-9F7D7D291084}"/>
                </a:ext>
              </a:extLst>
            </p:cNvPr>
            <p:cNvSpPr/>
            <p:nvPr/>
          </p:nvSpPr>
          <p:spPr>
            <a:xfrm>
              <a:off x="0" y="883921"/>
              <a:ext cx="4012494" cy="297057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0" name="Straight Arrow Connector 19">
              <a:extLst>
                <a:ext uri="{FF2B5EF4-FFF2-40B4-BE49-F238E27FC236}">
                  <a16:creationId xmlns:a16="http://schemas.microsoft.com/office/drawing/2014/main" id="{B4A5E6EE-70CE-4FC4-86A0-ED48FAB70955}"/>
                </a:ext>
              </a:extLst>
            </p:cNvPr>
            <p:cNvCxnSpPr>
              <a:cxnSpLocks/>
              <a:stCxn id="19" idx="2"/>
              <a:endCxn id="21" idx="0"/>
            </p:cNvCxnSpPr>
            <p:nvPr/>
          </p:nvCxnSpPr>
          <p:spPr>
            <a:xfrm flipH="1">
              <a:off x="2006247" y="3854491"/>
              <a:ext cx="1" cy="2511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0600E5-9A5B-4794-B9CA-BB8A6B80A6E1}"/>
                </a:ext>
              </a:extLst>
            </p:cNvPr>
            <p:cNvSpPr txBox="1"/>
            <p:nvPr/>
          </p:nvSpPr>
          <p:spPr>
            <a:xfrm>
              <a:off x="110807" y="4105622"/>
              <a:ext cx="3790879" cy="615126"/>
            </a:xfrm>
            <a:prstGeom prst="rect">
              <a:avLst/>
            </a:prstGeom>
            <a:solidFill>
              <a:schemeClr val="bg1"/>
            </a:solidFill>
          </p:spPr>
          <p:txBody>
            <a:bodyPr wrap="square" rtlCol="0">
              <a:spAutoFit/>
            </a:bodyPr>
            <a:lstStyle/>
            <a:p>
              <a:r>
                <a:rPr lang="vi-VN" dirty="0">
                  <a:solidFill>
                    <a:srgbClr val="FF0000"/>
                  </a:solidFill>
                </a:rPr>
                <a:t>Thể hiện thông tin Kế hoạch và Thực tế thực hiện</a:t>
              </a:r>
            </a:p>
          </p:txBody>
        </p:sp>
      </p:grpSp>
    </p:spTree>
    <p:extLst>
      <p:ext uri="{BB962C8B-B14F-4D97-AF65-F5344CB8AC3E}">
        <p14:creationId xmlns:p14="http://schemas.microsoft.com/office/powerpoint/2010/main" val="274935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fade">
                                      <p:cBhvr>
                                        <p:cTn id="12" dur="1000"/>
                                        <p:tgtEl>
                                          <p:spTgt spid="6">
                                            <p:bg/>
                                          </p:spTgt>
                                        </p:tgtEl>
                                      </p:cBhvr>
                                    </p:animEffect>
                                    <p:anim calcmode="lin" valueType="num">
                                      <p:cBhvr>
                                        <p:cTn id="13" dur="1000" fill="hold"/>
                                        <p:tgtEl>
                                          <p:spTgt spid="6">
                                            <p:bg/>
                                          </p:spTgt>
                                        </p:tgtEl>
                                        <p:attrNameLst>
                                          <p:attrName>ppt_x</p:attrName>
                                        </p:attrNameLst>
                                      </p:cBhvr>
                                      <p:tavLst>
                                        <p:tav tm="0">
                                          <p:val>
                                            <p:strVal val="#ppt_x"/>
                                          </p:val>
                                        </p:tav>
                                        <p:tav tm="100000">
                                          <p:val>
                                            <p:strVal val="#ppt_x"/>
                                          </p:val>
                                        </p:tav>
                                      </p:tavLst>
                                    </p:anim>
                                    <p:anim calcmode="lin" valueType="num">
                                      <p:cBhvr>
                                        <p:cTn id="14"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1E4D5E-F517-46B6-90E4-592F438D546C}"/>
              </a:ext>
            </a:extLst>
          </p:cNvPr>
          <p:cNvPicPr>
            <a:picLocks noChangeAspect="1"/>
          </p:cNvPicPr>
          <p:nvPr/>
        </p:nvPicPr>
        <p:blipFill>
          <a:blip r:embed="rId2"/>
          <a:stretch>
            <a:fillRect/>
          </a:stretch>
        </p:blipFill>
        <p:spPr>
          <a:xfrm>
            <a:off x="111377" y="1076154"/>
            <a:ext cx="11969246" cy="5416085"/>
          </a:xfrm>
          <a:prstGeom prst="rect">
            <a:avLst/>
          </a:prstGeom>
        </p:spPr>
      </p:pic>
      <p:sp>
        <p:nvSpPr>
          <p:cNvPr id="4" name="Rectangle 3">
            <a:extLst>
              <a:ext uri="{FF2B5EF4-FFF2-40B4-BE49-F238E27FC236}">
                <a16:creationId xmlns:a16="http://schemas.microsoft.com/office/drawing/2014/main" id="{DCAEEC3B-5739-4CFF-87F3-D519799AA72D}"/>
              </a:ext>
            </a:extLst>
          </p:cNvPr>
          <p:cNvSpPr/>
          <p:nvPr/>
        </p:nvSpPr>
        <p:spPr>
          <a:xfrm>
            <a:off x="111377" y="122047"/>
            <a:ext cx="6054408" cy="954107"/>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 hoạch công việc thể hiện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theo</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Chế độ xem: Biểu đồ Gantt</a:t>
            </a:r>
          </a:p>
        </p:txBody>
      </p:sp>
      <p:grpSp>
        <p:nvGrpSpPr>
          <p:cNvPr id="5" name="Group 4">
            <a:extLst>
              <a:ext uri="{FF2B5EF4-FFF2-40B4-BE49-F238E27FC236}">
                <a16:creationId xmlns:a16="http://schemas.microsoft.com/office/drawing/2014/main" id="{AB81BE63-F9E9-40B9-BCB5-E4DF9A56AAE8}"/>
              </a:ext>
            </a:extLst>
          </p:cNvPr>
          <p:cNvGrpSpPr/>
          <p:nvPr/>
        </p:nvGrpSpPr>
        <p:grpSpPr>
          <a:xfrm>
            <a:off x="111377" y="1275809"/>
            <a:ext cx="3701935" cy="1390269"/>
            <a:chOff x="0" y="883921"/>
            <a:chExt cx="3701935" cy="1323146"/>
          </a:xfrm>
        </p:grpSpPr>
        <p:sp>
          <p:nvSpPr>
            <p:cNvPr id="6" name="Rectangle: Rounded Corners 5">
              <a:extLst>
                <a:ext uri="{FF2B5EF4-FFF2-40B4-BE49-F238E27FC236}">
                  <a16:creationId xmlns:a16="http://schemas.microsoft.com/office/drawing/2014/main" id="{5711EF08-DB6B-4FDF-A96F-A94FDC5013A4}"/>
                </a:ext>
              </a:extLst>
            </p:cNvPr>
            <p:cNvSpPr/>
            <p:nvPr/>
          </p:nvSpPr>
          <p:spPr>
            <a:xfrm>
              <a:off x="0" y="883921"/>
              <a:ext cx="2064757"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id="{046D2374-8016-4146-9ED9-35DED1D54899}"/>
                </a:ext>
              </a:extLst>
            </p:cNvPr>
            <p:cNvCxnSpPr>
              <a:cxnSpLocks/>
              <a:stCxn id="6" idx="2"/>
              <a:endCxn id="9" idx="0"/>
            </p:cNvCxnSpPr>
            <p:nvPr/>
          </p:nvCxnSpPr>
          <p:spPr>
            <a:xfrm>
              <a:off x="1032379" y="1121608"/>
              <a:ext cx="871080"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5BC057B-D1F5-4994-A838-E3F0CC391444}"/>
                </a:ext>
              </a:extLst>
            </p:cNvPr>
            <p:cNvSpPr txBox="1"/>
            <p:nvPr/>
          </p:nvSpPr>
          <p:spPr>
            <a:xfrm>
              <a:off x="104983" y="1855567"/>
              <a:ext cx="3596952" cy="351500"/>
            </a:xfrm>
            <a:prstGeom prst="rect">
              <a:avLst/>
            </a:prstGeom>
            <a:solidFill>
              <a:schemeClr val="bg1"/>
            </a:solidFill>
          </p:spPr>
          <p:txBody>
            <a:bodyPr wrap="square" rtlCol="0">
              <a:spAutoFit/>
            </a:bodyPr>
            <a:lstStyle/>
            <a:p>
              <a:r>
                <a:rPr lang="vi-VN" dirty="0">
                  <a:solidFill>
                    <a:srgbClr val="FF0000"/>
                  </a:solidFill>
                </a:rPr>
                <a:t>Chọn chế độ xem: Biểu đồ Gantt</a:t>
              </a:r>
            </a:p>
          </p:txBody>
        </p:sp>
      </p:grpSp>
      <p:grpSp>
        <p:nvGrpSpPr>
          <p:cNvPr id="10" name="Group 9">
            <a:extLst>
              <a:ext uri="{FF2B5EF4-FFF2-40B4-BE49-F238E27FC236}">
                <a16:creationId xmlns:a16="http://schemas.microsoft.com/office/drawing/2014/main" id="{D2F4A968-3DF3-4217-9EB6-16EE4B085D3B}"/>
              </a:ext>
            </a:extLst>
          </p:cNvPr>
          <p:cNvGrpSpPr/>
          <p:nvPr/>
        </p:nvGrpSpPr>
        <p:grpSpPr>
          <a:xfrm>
            <a:off x="2176134" y="1275809"/>
            <a:ext cx="4439270" cy="1667269"/>
            <a:chOff x="0" y="883921"/>
            <a:chExt cx="4012494" cy="1586772"/>
          </a:xfrm>
        </p:grpSpPr>
        <p:sp>
          <p:nvSpPr>
            <p:cNvPr id="11" name="Rectangle: Rounded Corners 10">
              <a:extLst>
                <a:ext uri="{FF2B5EF4-FFF2-40B4-BE49-F238E27FC236}">
                  <a16:creationId xmlns:a16="http://schemas.microsoft.com/office/drawing/2014/main" id="{BC88232A-F86B-45E9-A1E1-448C8B8FB88C}"/>
                </a:ext>
              </a:extLst>
            </p:cNvPr>
            <p:cNvSpPr/>
            <p:nvPr/>
          </p:nvSpPr>
          <p:spPr>
            <a:xfrm>
              <a:off x="0" y="883921"/>
              <a:ext cx="4012494"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a:extLst>
                <a:ext uri="{FF2B5EF4-FFF2-40B4-BE49-F238E27FC236}">
                  <a16:creationId xmlns:a16="http://schemas.microsoft.com/office/drawing/2014/main" id="{A158B207-D531-46B1-86D6-44873650F6C5}"/>
                </a:ext>
              </a:extLst>
            </p:cNvPr>
            <p:cNvCxnSpPr>
              <a:cxnSpLocks/>
              <a:stCxn id="11" idx="2"/>
              <a:endCxn id="13" idx="0"/>
            </p:cNvCxnSpPr>
            <p:nvPr/>
          </p:nvCxnSpPr>
          <p:spPr>
            <a:xfrm flipH="1">
              <a:off x="2000422" y="1121608"/>
              <a:ext cx="5825" cy="733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37B825-6A54-4289-B769-E3076206CD38}"/>
                </a:ext>
              </a:extLst>
            </p:cNvPr>
            <p:cNvSpPr txBox="1"/>
            <p:nvPr/>
          </p:nvSpPr>
          <p:spPr>
            <a:xfrm>
              <a:off x="104982" y="1855567"/>
              <a:ext cx="3790879" cy="615126"/>
            </a:xfrm>
            <a:prstGeom prst="rect">
              <a:avLst/>
            </a:prstGeom>
            <a:solidFill>
              <a:schemeClr val="bg1"/>
            </a:solidFill>
          </p:spPr>
          <p:txBody>
            <a:bodyPr wrap="square" rtlCol="0">
              <a:spAutoFit/>
            </a:bodyPr>
            <a:lstStyle/>
            <a:p>
              <a:r>
                <a:rPr lang="vi-VN" dirty="0">
                  <a:solidFill>
                    <a:srgbClr val="FF0000"/>
                  </a:solidFill>
                </a:rPr>
                <a:t>Chọn chế độ lọc: Lọc theo Nhiệm vụ hoặc Lọc theo Người thực hiện</a:t>
              </a:r>
            </a:p>
          </p:txBody>
        </p:sp>
      </p:grpSp>
    </p:spTree>
    <p:extLst>
      <p:ext uri="{BB962C8B-B14F-4D97-AF65-F5344CB8AC3E}">
        <p14:creationId xmlns:p14="http://schemas.microsoft.com/office/powerpoint/2010/main" val="27233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1000"/>
                                        <p:tgtEl>
                                          <p:spTgt spid="4">
                                            <p:bg/>
                                          </p:spTgt>
                                        </p:tgtEl>
                                      </p:cBhvr>
                                    </p:animEffect>
                                    <p:anim calcmode="lin" valueType="num">
                                      <p:cBhvr>
                                        <p:cTn id="13" dur="1000" fill="hold"/>
                                        <p:tgtEl>
                                          <p:spTgt spid="4">
                                            <p:bg/>
                                          </p:spTgt>
                                        </p:tgtEl>
                                        <p:attrNameLst>
                                          <p:attrName>ppt_x</p:attrName>
                                        </p:attrNameLst>
                                      </p:cBhvr>
                                      <p:tavLst>
                                        <p:tav tm="0">
                                          <p:val>
                                            <p:strVal val="#ppt_x"/>
                                          </p:val>
                                        </p:tav>
                                        <p:tav tm="100000">
                                          <p:val>
                                            <p:strVal val="#ppt_x"/>
                                          </p:val>
                                        </p:tav>
                                      </p:tavLst>
                                    </p:anim>
                                    <p:anim calcmode="lin" valueType="num">
                                      <p:cBhvr>
                                        <p:cTn id="14"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5B0D-631C-4E30-90C0-8C6C70ECC5BC}"/>
              </a:ext>
            </a:extLst>
          </p:cNvPr>
          <p:cNvSpPr>
            <a:spLocks noGrp="1"/>
          </p:cNvSpPr>
          <p:nvPr>
            <p:ph type="title"/>
          </p:nvPr>
        </p:nvSpPr>
        <p:spPr/>
        <p:txBody>
          <a:bodyPr/>
          <a:lstStyle/>
          <a:p>
            <a:r>
              <a:rPr lang="en-US" dirty="0"/>
              <a:t>GIAO VIỆC THEO KẾ HOẠCH</a:t>
            </a:r>
            <a:endParaRPr lang="vi-VN" dirty="0"/>
          </a:p>
        </p:txBody>
      </p:sp>
      <p:sp>
        <p:nvSpPr>
          <p:cNvPr id="3" name="Text Placeholder 2">
            <a:extLst>
              <a:ext uri="{FF2B5EF4-FFF2-40B4-BE49-F238E27FC236}">
                <a16:creationId xmlns:a16="http://schemas.microsoft.com/office/drawing/2014/main" id="{1BBF1114-447E-4908-A59C-313367092DE0}"/>
              </a:ext>
            </a:extLst>
          </p:cNvPr>
          <p:cNvSpPr>
            <a:spLocks noGrp="1"/>
          </p:cNvSpPr>
          <p:nvPr>
            <p:ph type="body" idx="1"/>
          </p:nvPr>
        </p:nvSpPr>
        <p:spPr>
          <a:xfrm>
            <a:off x="1454239" y="3806195"/>
            <a:ext cx="8630446" cy="2564125"/>
          </a:xfrm>
        </p:spPr>
        <p:txBody>
          <a:bodyPr>
            <a:normAutofit/>
          </a:bodyPr>
          <a:lstStyle/>
          <a:p>
            <a:r>
              <a:rPr lang="en-US" dirty="0"/>
              <a:t>DÀNH CHO CẤP QUẢN LÝ</a:t>
            </a:r>
          </a:p>
          <a:p>
            <a:pPr marL="285750" indent="-285750">
              <a:buFontTx/>
              <a:buChar char="-"/>
            </a:pPr>
            <a:r>
              <a:rPr lang="vi-VN" b="1" u="sng" dirty="0">
                <a:effectLst>
                  <a:outerShdw blurRad="38100" dist="38100" dir="2700000" algn="tl">
                    <a:srgbClr val="000000">
                      <a:alpha val="43137"/>
                    </a:srgbClr>
                  </a:outerShdw>
                </a:effectLst>
              </a:rPr>
              <a:t>Giao nhiệm vụ:</a:t>
            </a:r>
            <a:r>
              <a:rPr lang="vi-VN" dirty="0"/>
              <a:t> Có thể chọn Khởi động nhiệm vụ ngay, hoặc khởi động nhiệm vụ trong tương lai theo ngày kế hoạch đã thiết lập</a:t>
            </a:r>
          </a:p>
          <a:p>
            <a:endParaRPr lang="vi-VN" dirty="0"/>
          </a:p>
        </p:txBody>
      </p:sp>
    </p:spTree>
    <p:extLst>
      <p:ext uri="{BB962C8B-B14F-4D97-AF65-F5344CB8AC3E}">
        <p14:creationId xmlns:p14="http://schemas.microsoft.com/office/powerpoint/2010/main" val="48879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20E62F6D-B81A-4157-BB04-2A3E45405DCB}"/>
              </a:ext>
            </a:extLst>
          </p:cNvPr>
          <p:cNvPicPr>
            <a:picLocks noChangeAspect="1"/>
          </p:cNvPicPr>
          <p:nvPr/>
        </p:nvPicPr>
        <p:blipFill rotWithShape="1">
          <a:blip r:embed="rId2"/>
          <a:srcRect r="10372" b="-1"/>
          <a:stretch/>
        </p:blipFill>
        <p:spPr>
          <a:xfrm>
            <a:off x="20" y="10"/>
            <a:ext cx="12191980" cy="6121333"/>
          </a:xfrm>
          <a:prstGeom prst="rect">
            <a:avLst/>
          </a:prstGeom>
        </p:spPr>
      </p:pic>
      <p:grpSp>
        <p:nvGrpSpPr>
          <p:cNvPr id="7" name="Group 6">
            <a:extLst>
              <a:ext uri="{FF2B5EF4-FFF2-40B4-BE49-F238E27FC236}">
                <a16:creationId xmlns:a16="http://schemas.microsoft.com/office/drawing/2014/main" id="{3A78BB1B-1874-4B93-9E2B-3969BB23A70B}"/>
              </a:ext>
            </a:extLst>
          </p:cNvPr>
          <p:cNvGrpSpPr/>
          <p:nvPr/>
        </p:nvGrpSpPr>
        <p:grpSpPr>
          <a:xfrm>
            <a:off x="60960" y="665480"/>
            <a:ext cx="3561080" cy="2960688"/>
            <a:chOff x="0" y="613175"/>
            <a:chExt cx="3561080" cy="2817743"/>
          </a:xfrm>
        </p:grpSpPr>
        <p:sp>
          <p:nvSpPr>
            <p:cNvPr id="8" name="Rectangle: Rounded Corners 7">
              <a:extLst>
                <a:ext uri="{FF2B5EF4-FFF2-40B4-BE49-F238E27FC236}">
                  <a16:creationId xmlns:a16="http://schemas.microsoft.com/office/drawing/2014/main" id="{673044A5-CBD0-409B-B252-8F0EB6CD5AAE}"/>
                </a:ext>
              </a:extLst>
            </p:cNvPr>
            <p:cNvSpPr/>
            <p:nvPr/>
          </p:nvSpPr>
          <p:spPr>
            <a:xfrm>
              <a:off x="0" y="883921"/>
              <a:ext cx="3561080" cy="27557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a:extLst>
                <a:ext uri="{FF2B5EF4-FFF2-40B4-BE49-F238E27FC236}">
                  <a16:creationId xmlns:a16="http://schemas.microsoft.com/office/drawing/2014/main" id="{F4C0D227-9408-48EF-83BC-E10237FF3E2E}"/>
                </a:ext>
              </a:extLst>
            </p:cNvPr>
            <p:cNvCxnSpPr>
              <a:cxnSpLocks/>
              <a:stCxn id="8" idx="2"/>
            </p:cNvCxnSpPr>
            <p:nvPr/>
          </p:nvCxnSpPr>
          <p:spPr>
            <a:xfrm>
              <a:off x="1780540" y="1159500"/>
              <a:ext cx="0" cy="865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3BE2E0-8238-4B37-A6E5-8B148F9E971F}"/>
                </a:ext>
              </a:extLst>
            </p:cNvPr>
            <p:cNvSpPr txBox="1"/>
            <p:nvPr/>
          </p:nvSpPr>
          <p:spPr>
            <a:xfrm>
              <a:off x="1" y="2024917"/>
              <a:ext cx="3561079" cy="1406001"/>
            </a:xfrm>
            <a:prstGeom prst="rect">
              <a:avLst/>
            </a:prstGeom>
            <a:noFill/>
          </p:spPr>
          <p:txBody>
            <a:bodyPr wrap="square" rtlCol="0">
              <a:spAutoFit/>
            </a:bodyPr>
            <a:lstStyle/>
            <a:p>
              <a:r>
                <a:rPr lang="vi-VN" dirty="0"/>
                <a:t>Tại 1 công việc đã hoạch định, cần triển khai thành nhiệm vụ thực tế</a:t>
              </a:r>
            </a:p>
            <a:p>
              <a:r>
                <a:rPr lang="vi-VN" dirty="0"/>
                <a:t>Nhấn nút Gửi... Để mở màn hình chọn Quy trình thực hiện</a:t>
              </a:r>
            </a:p>
          </p:txBody>
        </p:sp>
        <p:cxnSp>
          <p:nvCxnSpPr>
            <p:cNvPr id="13" name="Straight Arrow Connector 12">
              <a:extLst>
                <a:ext uri="{FF2B5EF4-FFF2-40B4-BE49-F238E27FC236}">
                  <a16:creationId xmlns:a16="http://schemas.microsoft.com/office/drawing/2014/main" id="{09BE39C7-5715-4C47-BE88-31689C9B1921}"/>
                </a:ext>
              </a:extLst>
            </p:cNvPr>
            <p:cNvCxnSpPr>
              <a:cxnSpLocks/>
              <a:stCxn id="8" idx="0"/>
            </p:cNvCxnSpPr>
            <p:nvPr/>
          </p:nvCxnSpPr>
          <p:spPr>
            <a:xfrm flipH="1" flipV="1">
              <a:off x="1402080" y="613175"/>
              <a:ext cx="378460" cy="270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CF114C1-7022-4A33-AA97-AD5385B30084}"/>
              </a:ext>
            </a:extLst>
          </p:cNvPr>
          <p:cNvGrpSpPr/>
          <p:nvPr/>
        </p:nvGrpSpPr>
        <p:grpSpPr>
          <a:xfrm>
            <a:off x="1089640" y="482602"/>
            <a:ext cx="10772160" cy="5617829"/>
            <a:chOff x="-4373880" y="-706705"/>
            <a:chExt cx="10772160" cy="5346590"/>
          </a:xfrm>
        </p:grpSpPr>
        <p:sp>
          <p:nvSpPr>
            <p:cNvPr id="17" name="Rectangle: Rounded Corners 16">
              <a:extLst>
                <a:ext uri="{FF2B5EF4-FFF2-40B4-BE49-F238E27FC236}">
                  <a16:creationId xmlns:a16="http://schemas.microsoft.com/office/drawing/2014/main" id="{D86CA49E-4BB6-47F6-8126-D7BBCE507070}"/>
                </a:ext>
              </a:extLst>
            </p:cNvPr>
            <p:cNvSpPr/>
            <p:nvPr/>
          </p:nvSpPr>
          <p:spPr>
            <a:xfrm>
              <a:off x="-1628120" y="579332"/>
              <a:ext cx="1427478" cy="1779181"/>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8" name="Straight Arrow Connector 17">
              <a:extLst>
                <a:ext uri="{FF2B5EF4-FFF2-40B4-BE49-F238E27FC236}">
                  <a16:creationId xmlns:a16="http://schemas.microsoft.com/office/drawing/2014/main" id="{018D3833-DD4F-402B-A76C-D19CCB7BB271}"/>
                </a:ext>
              </a:extLst>
            </p:cNvPr>
            <p:cNvCxnSpPr>
              <a:cxnSpLocks/>
              <a:stCxn id="17" idx="3"/>
            </p:cNvCxnSpPr>
            <p:nvPr/>
          </p:nvCxnSpPr>
          <p:spPr>
            <a:xfrm>
              <a:off x="-200642" y="1468923"/>
              <a:ext cx="61976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BADE47-440F-408A-B562-E4B44F48C790}"/>
                </a:ext>
              </a:extLst>
            </p:cNvPr>
            <p:cNvSpPr txBox="1"/>
            <p:nvPr/>
          </p:nvSpPr>
          <p:spPr>
            <a:xfrm>
              <a:off x="419120" y="-193238"/>
              <a:ext cx="5979160" cy="4833123"/>
            </a:xfrm>
            <a:prstGeom prst="rect">
              <a:avLst/>
            </a:prstGeom>
            <a:solidFill>
              <a:schemeClr val="bg1"/>
            </a:solidFill>
          </p:spPr>
          <p:txBody>
            <a:bodyPr wrap="square" rtlCol="0">
              <a:spAutoFit/>
            </a:bodyPr>
            <a:lstStyle/>
            <a:p>
              <a:r>
                <a:rPr lang="vi-VN" dirty="0"/>
                <a:t>Chọn Quy trình tương ứng với bước Công việc để triển khai thực hiện.</a:t>
              </a:r>
            </a:p>
            <a:p>
              <a:r>
                <a:rPr lang="vi-VN" dirty="0"/>
                <a:t> </a:t>
              </a:r>
              <a:r>
                <a:rPr lang="vi-VN" b="1" u="sng" dirty="0">
                  <a:solidFill>
                    <a:srgbClr val="FF0000"/>
                  </a:solidFill>
                </a:rPr>
                <a:t>- Thực hiện: </a:t>
              </a:r>
              <a:r>
                <a:rPr lang="vi-VN" dirty="0"/>
                <a:t>Dùng khi Người Giao cần nhận lại Kết quả công việc từ Người Nhận (có thể Nhiều người nhận)</a:t>
              </a:r>
            </a:p>
            <a:p>
              <a:r>
                <a:rPr lang="vi-VN" dirty="0"/>
                <a:t>  Ví dụ: Cấp trên giao công việc cho cấp dưới; Đồng nghiệp giao công việc đề nghị nhận kết quả từ đồng nghiệp khác theo chức năng nhiệm vụ trong Quy trình làm việc, ...</a:t>
              </a:r>
            </a:p>
            <a:p>
              <a:r>
                <a:rPr lang="vi-VN" dirty="0"/>
                <a:t> </a:t>
              </a:r>
              <a:r>
                <a:rPr lang="vi-VN" b="1" u="sng" dirty="0">
                  <a:solidFill>
                    <a:srgbClr val="FF0000"/>
                  </a:solidFill>
                </a:rPr>
                <a:t>- Thống nhất: </a:t>
              </a:r>
              <a:r>
                <a:rPr lang="vi-VN" dirty="0"/>
                <a:t>Dùng khi Người giao cần Thống nhất ý kiến với Người Nhận (hoặc nhiều Người nhận)</a:t>
              </a:r>
            </a:p>
            <a:p>
              <a:r>
                <a:rPr lang="vi-VN" dirty="0"/>
                <a:t>  Ví dụ: Thống nhất nội dung Biên bản cuộc họp đối với các thành viên dự họp, Thống nhất đề xuất, ...</a:t>
              </a:r>
            </a:p>
            <a:p>
              <a:r>
                <a:rPr lang="vi-VN" dirty="0"/>
                <a:t> </a:t>
              </a:r>
              <a:r>
                <a:rPr lang="vi-VN" b="1" u="sng" dirty="0">
                  <a:solidFill>
                    <a:srgbClr val="FF0000"/>
                  </a:solidFill>
                </a:rPr>
                <a:t>- Xem xét: </a:t>
              </a:r>
              <a:r>
                <a:rPr lang="vi-VN" dirty="0"/>
                <a:t>Dùng khi Người Giao cần ý kiến khuyến nghị, xem xét từ Người Nhận (sử dụng khi cần sự xem xét ký nháy trước khi trình ký duyệt cho người có thẩm quyền Phê duyệt)</a:t>
              </a:r>
            </a:p>
            <a:p>
              <a:r>
                <a:rPr lang="vi-VN" dirty="0"/>
                <a:t> </a:t>
              </a:r>
              <a:r>
                <a:rPr lang="vi-VN" b="1" u="sng" dirty="0">
                  <a:solidFill>
                    <a:srgbClr val="FF0000"/>
                  </a:solidFill>
                </a:rPr>
                <a:t>- Phê duyệt/Ký: </a:t>
              </a:r>
              <a:r>
                <a:rPr lang="vi-VN" dirty="0"/>
                <a:t>Dùng khi Người Giao cần sự phê duyệt, ký duyệt nội dung từ Người Nhận.</a:t>
              </a:r>
            </a:p>
          </p:txBody>
        </p:sp>
        <p:cxnSp>
          <p:nvCxnSpPr>
            <p:cNvPr id="20" name="Straight Arrow Connector 19">
              <a:extLst>
                <a:ext uri="{FF2B5EF4-FFF2-40B4-BE49-F238E27FC236}">
                  <a16:creationId xmlns:a16="http://schemas.microsoft.com/office/drawing/2014/main" id="{6EDEBF96-3760-4490-AF90-8A47536FB46A}"/>
                </a:ext>
              </a:extLst>
            </p:cNvPr>
            <p:cNvCxnSpPr>
              <a:cxnSpLocks/>
              <a:stCxn id="21" idx="3"/>
              <a:endCxn id="17" idx="0"/>
            </p:cNvCxnSpPr>
            <p:nvPr/>
          </p:nvCxnSpPr>
          <p:spPr>
            <a:xfrm>
              <a:off x="-3817600" y="-568915"/>
              <a:ext cx="2903219" cy="11482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BC49C2A-AE5D-4FD5-BAE8-F0F90EE9C704}"/>
                </a:ext>
              </a:extLst>
            </p:cNvPr>
            <p:cNvSpPr/>
            <p:nvPr/>
          </p:nvSpPr>
          <p:spPr>
            <a:xfrm>
              <a:off x="-4373880" y="-706705"/>
              <a:ext cx="556280" cy="27557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4" name="Group 33">
            <a:extLst>
              <a:ext uri="{FF2B5EF4-FFF2-40B4-BE49-F238E27FC236}">
                <a16:creationId xmlns:a16="http://schemas.microsoft.com/office/drawing/2014/main" id="{CCA062C9-CB97-4883-BD6E-D56063E348E9}"/>
              </a:ext>
            </a:extLst>
          </p:cNvPr>
          <p:cNvGrpSpPr/>
          <p:nvPr/>
        </p:nvGrpSpPr>
        <p:grpSpPr>
          <a:xfrm>
            <a:off x="19019" y="736657"/>
            <a:ext cx="6757695" cy="5169241"/>
            <a:chOff x="-5109221" y="-1719528"/>
            <a:chExt cx="6757695" cy="4919660"/>
          </a:xfrm>
        </p:grpSpPr>
        <p:sp>
          <p:nvSpPr>
            <p:cNvPr id="35" name="Rectangle: Rounded Corners 34">
              <a:extLst>
                <a:ext uri="{FF2B5EF4-FFF2-40B4-BE49-F238E27FC236}">
                  <a16:creationId xmlns:a16="http://schemas.microsoft.com/office/drawing/2014/main" id="{60F6C50B-74C9-4BFE-AA60-A7555A5F449C}"/>
                </a:ext>
              </a:extLst>
            </p:cNvPr>
            <p:cNvSpPr/>
            <p:nvPr/>
          </p:nvSpPr>
          <p:spPr>
            <a:xfrm>
              <a:off x="-5067280" y="1657532"/>
              <a:ext cx="3835400" cy="47616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6" name="Straight Arrow Connector 35">
              <a:extLst>
                <a:ext uri="{FF2B5EF4-FFF2-40B4-BE49-F238E27FC236}">
                  <a16:creationId xmlns:a16="http://schemas.microsoft.com/office/drawing/2014/main" id="{D044E9EC-299B-4520-BBC6-4085515D2DD8}"/>
                </a:ext>
              </a:extLst>
            </p:cNvPr>
            <p:cNvCxnSpPr>
              <a:cxnSpLocks/>
              <a:stCxn id="35" idx="2"/>
            </p:cNvCxnSpPr>
            <p:nvPr/>
          </p:nvCxnSpPr>
          <p:spPr>
            <a:xfrm>
              <a:off x="-3149580" y="2133697"/>
              <a:ext cx="0" cy="437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B470EE7-AF08-4FC8-8100-6599C4D15754}"/>
                </a:ext>
              </a:extLst>
            </p:cNvPr>
            <p:cNvSpPr txBox="1"/>
            <p:nvPr/>
          </p:nvSpPr>
          <p:spPr>
            <a:xfrm>
              <a:off x="-5109221" y="2585007"/>
              <a:ext cx="6757695" cy="615125"/>
            </a:xfrm>
            <a:prstGeom prst="rect">
              <a:avLst/>
            </a:prstGeom>
            <a:noFill/>
          </p:spPr>
          <p:txBody>
            <a:bodyPr wrap="square" rtlCol="0">
              <a:spAutoFit/>
            </a:bodyPr>
            <a:lstStyle/>
            <a:p>
              <a:r>
                <a:rPr lang="vi-VN" dirty="0"/>
                <a:t>Công việc đã được triển khai nhiệm vụ sẽ có biểu tượng như trên và phần nhiệm vụ sẽ thể hiện nhiệm vụ chờ thực hiện</a:t>
              </a:r>
            </a:p>
          </p:txBody>
        </p:sp>
        <p:cxnSp>
          <p:nvCxnSpPr>
            <p:cNvPr id="38" name="Straight Arrow Connector 37">
              <a:extLst>
                <a:ext uri="{FF2B5EF4-FFF2-40B4-BE49-F238E27FC236}">
                  <a16:creationId xmlns:a16="http://schemas.microsoft.com/office/drawing/2014/main" id="{90A996CB-A301-41AC-B730-B6AA65AB135A}"/>
                </a:ext>
              </a:extLst>
            </p:cNvPr>
            <p:cNvCxnSpPr>
              <a:cxnSpLocks/>
              <a:stCxn id="39" idx="3"/>
              <a:endCxn id="35" idx="0"/>
            </p:cNvCxnSpPr>
            <p:nvPr/>
          </p:nvCxnSpPr>
          <p:spPr>
            <a:xfrm>
              <a:off x="-4752339" y="-1369037"/>
              <a:ext cx="1602759" cy="3026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B07794C-E678-440E-854D-87EC8D412A55}"/>
                </a:ext>
              </a:extLst>
            </p:cNvPr>
            <p:cNvSpPr/>
            <p:nvPr/>
          </p:nvSpPr>
          <p:spPr>
            <a:xfrm>
              <a:off x="-5109220" y="-1719528"/>
              <a:ext cx="356881" cy="700981"/>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420239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xit" presetSubtype="0" fill="hold"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18208BB-AD2B-462F-9766-240F61238813}"/>
              </a:ext>
            </a:extLst>
          </p:cNvPr>
          <p:cNvGraphicFramePr/>
          <p:nvPr>
            <p:extLst>
              <p:ext uri="{D42A27DB-BD31-4B8C-83A1-F6EECF244321}">
                <p14:modId xmlns:p14="http://schemas.microsoft.com/office/powerpoint/2010/main" val="4134683327"/>
              </p:ext>
            </p:extLst>
          </p:nvPr>
        </p:nvGraphicFramePr>
        <p:xfrm>
          <a:off x="653575" y="195617"/>
          <a:ext cx="10824191" cy="6191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93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6FDFC6F1-9856-47B3-9DAE-B186D7CD479B}"/>
                                            </p:graphicEl>
                                          </p:spTgt>
                                        </p:tgtEl>
                                        <p:attrNameLst>
                                          <p:attrName>style.visibility</p:attrName>
                                        </p:attrNameLst>
                                      </p:cBhvr>
                                      <p:to>
                                        <p:strVal val="visible"/>
                                      </p:to>
                                    </p:set>
                                    <p:animEffect transition="in" filter="fade">
                                      <p:cBhvr>
                                        <p:cTn id="7" dur="1000"/>
                                        <p:tgtEl>
                                          <p:spTgt spid="2">
                                            <p:graphicEl>
                                              <a:dgm id="{6FDFC6F1-9856-47B3-9DAE-B186D7CD479B}"/>
                                            </p:graphicEl>
                                          </p:spTgt>
                                        </p:tgtEl>
                                      </p:cBhvr>
                                    </p:animEffect>
                                    <p:anim calcmode="lin" valueType="num">
                                      <p:cBhvr>
                                        <p:cTn id="8" dur="1000" fill="hold"/>
                                        <p:tgtEl>
                                          <p:spTgt spid="2">
                                            <p:graphicEl>
                                              <a:dgm id="{6FDFC6F1-9856-47B3-9DAE-B186D7CD479B}"/>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6FDFC6F1-9856-47B3-9DAE-B186D7CD479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graphicEl>
                                              <a:dgm id="{1D634DFA-28DB-4510-A553-C357B44A9541}"/>
                                            </p:graphicEl>
                                          </p:spTgt>
                                        </p:tgtEl>
                                        <p:attrNameLst>
                                          <p:attrName>style.visibility</p:attrName>
                                        </p:attrNameLst>
                                      </p:cBhvr>
                                      <p:to>
                                        <p:strVal val="visible"/>
                                      </p:to>
                                    </p:set>
                                    <p:animEffect transition="in" filter="fade">
                                      <p:cBhvr>
                                        <p:cTn id="12" dur="1000"/>
                                        <p:tgtEl>
                                          <p:spTgt spid="2">
                                            <p:graphicEl>
                                              <a:dgm id="{1D634DFA-28DB-4510-A553-C357B44A9541}"/>
                                            </p:graphicEl>
                                          </p:spTgt>
                                        </p:tgtEl>
                                      </p:cBhvr>
                                    </p:animEffect>
                                    <p:anim calcmode="lin" valueType="num">
                                      <p:cBhvr>
                                        <p:cTn id="13" dur="1000" fill="hold"/>
                                        <p:tgtEl>
                                          <p:spTgt spid="2">
                                            <p:graphicEl>
                                              <a:dgm id="{1D634DFA-28DB-4510-A553-C357B44A9541}"/>
                                            </p:graphicEl>
                                          </p:spTgt>
                                        </p:tgtEl>
                                        <p:attrNameLst>
                                          <p:attrName>ppt_x</p:attrName>
                                        </p:attrNameLst>
                                      </p:cBhvr>
                                      <p:tavLst>
                                        <p:tav tm="0">
                                          <p:val>
                                            <p:strVal val="#ppt_x"/>
                                          </p:val>
                                        </p:tav>
                                        <p:tav tm="100000">
                                          <p:val>
                                            <p:strVal val="#ppt_x"/>
                                          </p:val>
                                        </p:tav>
                                      </p:tavLst>
                                    </p:anim>
                                    <p:anim calcmode="lin" valueType="num">
                                      <p:cBhvr>
                                        <p:cTn id="14" dur="1000" fill="hold"/>
                                        <p:tgtEl>
                                          <p:spTgt spid="2">
                                            <p:graphicEl>
                                              <a:dgm id="{1D634DFA-28DB-4510-A553-C357B44A9541}"/>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graphicEl>
                                              <a:dgm id="{B694C6C0-A416-4C42-B948-588A2A258CF6}"/>
                                            </p:graphicEl>
                                          </p:spTgt>
                                        </p:tgtEl>
                                        <p:attrNameLst>
                                          <p:attrName>style.visibility</p:attrName>
                                        </p:attrNameLst>
                                      </p:cBhvr>
                                      <p:to>
                                        <p:strVal val="visible"/>
                                      </p:to>
                                    </p:set>
                                    <p:animEffect transition="in" filter="fade">
                                      <p:cBhvr>
                                        <p:cTn id="17" dur="1000"/>
                                        <p:tgtEl>
                                          <p:spTgt spid="2">
                                            <p:graphicEl>
                                              <a:dgm id="{B694C6C0-A416-4C42-B948-588A2A258CF6}"/>
                                            </p:graphicEl>
                                          </p:spTgt>
                                        </p:tgtEl>
                                      </p:cBhvr>
                                    </p:animEffect>
                                    <p:anim calcmode="lin" valueType="num">
                                      <p:cBhvr>
                                        <p:cTn id="18" dur="1000" fill="hold"/>
                                        <p:tgtEl>
                                          <p:spTgt spid="2">
                                            <p:graphicEl>
                                              <a:dgm id="{B694C6C0-A416-4C42-B948-588A2A258CF6}"/>
                                            </p:graphicEl>
                                          </p:spTgt>
                                        </p:tgtEl>
                                        <p:attrNameLst>
                                          <p:attrName>ppt_x</p:attrName>
                                        </p:attrNameLst>
                                      </p:cBhvr>
                                      <p:tavLst>
                                        <p:tav tm="0">
                                          <p:val>
                                            <p:strVal val="#ppt_x"/>
                                          </p:val>
                                        </p:tav>
                                        <p:tav tm="100000">
                                          <p:val>
                                            <p:strVal val="#ppt_x"/>
                                          </p:val>
                                        </p:tav>
                                      </p:tavLst>
                                    </p:anim>
                                    <p:anim calcmode="lin" valueType="num">
                                      <p:cBhvr>
                                        <p:cTn id="19" dur="1000" fill="hold"/>
                                        <p:tgtEl>
                                          <p:spTgt spid="2">
                                            <p:graphicEl>
                                              <a:dgm id="{B694C6C0-A416-4C42-B948-588A2A258CF6}"/>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graphicEl>
                                              <a:dgm id="{D0068A12-0F5A-4A24-BA97-FE679171C151}"/>
                                            </p:graphicEl>
                                          </p:spTgt>
                                        </p:tgtEl>
                                        <p:attrNameLst>
                                          <p:attrName>style.visibility</p:attrName>
                                        </p:attrNameLst>
                                      </p:cBhvr>
                                      <p:to>
                                        <p:strVal val="visible"/>
                                      </p:to>
                                    </p:set>
                                    <p:animEffect transition="in" filter="fade">
                                      <p:cBhvr>
                                        <p:cTn id="24" dur="1000"/>
                                        <p:tgtEl>
                                          <p:spTgt spid="2">
                                            <p:graphicEl>
                                              <a:dgm id="{D0068A12-0F5A-4A24-BA97-FE679171C151}"/>
                                            </p:graphicEl>
                                          </p:spTgt>
                                        </p:tgtEl>
                                      </p:cBhvr>
                                    </p:animEffect>
                                    <p:anim calcmode="lin" valueType="num">
                                      <p:cBhvr>
                                        <p:cTn id="25" dur="1000" fill="hold"/>
                                        <p:tgtEl>
                                          <p:spTgt spid="2">
                                            <p:graphicEl>
                                              <a:dgm id="{D0068A12-0F5A-4A24-BA97-FE679171C151}"/>
                                            </p:graphicEl>
                                          </p:spTgt>
                                        </p:tgtEl>
                                        <p:attrNameLst>
                                          <p:attrName>ppt_x</p:attrName>
                                        </p:attrNameLst>
                                      </p:cBhvr>
                                      <p:tavLst>
                                        <p:tav tm="0">
                                          <p:val>
                                            <p:strVal val="#ppt_x"/>
                                          </p:val>
                                        </p:tav>
                                        <p:tav tm="100000">
                                          <p:val>
                                            <p:strVal val="#ppt_x"/>
                                          </p:val>
                                        </p:tav>
                                      </p:tavLst>
                                    </p:anim>
                                    <p:anim calcmode="lin" valueType="num">
                                      <p:cBhvr>
                                        <p:cTn id="26" dur="1000" fill="hold"/>
                                        <p:tgtEl>
                                          <p:spTgt spid="2">
                                            <p:graphicEl>
                                              <a:dgm id="{D0068A12-0F5A-4A24-BA97-FE679171C151}"/>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graphicEl>
                                              <a:dgm id="{D4C7E40A-7007-4825-A0AF-C17CBCCA2B77}"/>
                                            </p:graphicEl>
                                          </p:spTgt>
                                        </p:tgtEl>
                                        <p:attrNameLst>
                                          <p:attrName>style.visibility</p:attrName>
                                        </p:attrNameLst>
                                      </p:cBhvr>
                                      <p:to>
                                        <p:strVal val="visible"/>
                                      </p:to>
                                    </p:set>
                                    <p:animEffect transition="in" filter="fade">
                                      <p:cBhvr>
                                        <p:cTn id="29" dur="1000"/>
                                        <p:tgtEl>
                                          <p:spTgt spid="2">
                                            <p:graphicEl>
                                              <a:dgm id="{D4C7E40A-7007-4825-A0AF-C17CBCCA2B77}"/>
                                            </p:graphicEl>
                                          </p:spTgt>
                                        </p:tgtEl>
                                      </p:cBhvr>
                                    </p:animEffect>
                                    <p:anim calcmode="lin" valueType="num">
                                      <p:cBhvr>
                                        <p:cTn id="30" dur="1000" fill="hold"/>
                                        <p:tgtEl>
                                          <p:spTgt spid="2">
                                            <p:graphicEl>
                                              <a:dgm id="{D4C7E40A-7007-4825-A0AF-C17CBCCA2B77}"/>
                                            </p:graphicEl>
                                          </p:spTgt>
                                        </p:tgtEl>
                                        <p:attrNameLst>
                                          <p:attrName>ppt_x</p:attrName>
                                        </p:attrNameLst>
                                      </p:cBhvr>
                                      <p:tavLst>
                                        <p:tav tm="0">
                                          <p:val>
                                            <p:strVal val="#ppt_x"/>
                                          </p:val>
                                        </p:tav>
                                        <p:tav tm="100000">
                                          <p:val>
                                            <p:strVal val="#ppt_x"/>
                                          </p:val>
                                        </p:tav>
                                      </p:tavLst>
                                    </p:anim>
                                    <p:anim calcmode="lin" valueType="num">
                                      <p:cBhvr>
                                        <p:cTn id="31" dur="1000" fill="hold"/>
                                        <p:tgtEl>
                                          <p:spTgt spid="2">
                                            <p:graphicEl>
                                              <a:dgm id="{D4C7E40A-7007-4825-A0AF-C17CBCCA2B77}"/>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graphicEl>
                                              <a:dgm id="{205E347C-98F3-45D6-91E7-EE6FD6D237E4}"/>
                                            </p:graphicEl>
                                          </p:spTgt>
                                        </p:tgtEl>
                                        <p:attrNameLst>
                                          <p:attrName>style.visibility</p:attrName>
                                        </p:attrNameLst>
                                      </p:cBhvr>
                                      <p:to>
                                        <p:strVal val="visible"/>
                                      </p:to>
                                    </p:set>
                                    <p:animEffect transition="in" filter="fade">
                                      <p:cBhvr>
                                        <p:cTn id="36" dur="1000"/>
                                        <p:tgtEl>
                                          <p:spTgt spid="2">
                                            <p:graphicEl>
                                              <a:dgm id="{205E347C-98F3-45D6-91E7-EE6FD6D237E4}"/>
                                            </p:graphicEl>
                                          </p:spTgt>
                                        </p:tgtEl>
                                      </p:cBhvr>
                                    </p:animEffect>
                                    <p:anim calcmode="lin" valueType="num">
                                      <p:cBhvr>
                                        <p:cTn id="37" dur="1000" fill="hold"/>
                                        <p:tgtEl>
                                          <p:spTgt spid="2">
                                            <p:graphicEl>
                                              <a:dgm id="{205E347C-98F3-45D6-91E7-EE6FD6D237E4}"/>
                                            </p:graphicEl>
                                          </p:spTgt>
                                        </p:tgtEl>
                                        <p:attrNameLst>
                                          <p:attrName>ppt_x</p:attrName>
                                        </p:attrNameLst>
                                      </p:cBhvr>
                                      <p:tavLst>
                                        <p:tav tm="0">
                                          <p:val>
                                            <p:strVal val="#ppt_x"/>
                                          </p:val>
                                        </p:tav>
                                        <p:tav tm="100000">
                                          <p:val>
                                            <p:strVal val="#ppt_x"/>
                                          </p:val>
                                        </p:tav>
                                      </p:tavLst>
                                    </p:anim>
                                    <p:anim calcmode="lin" valueType="num">
                                      <p:cBhvr>
                                        <p:cTn id="38" dur="1000" fill="hold"/>
                                        <p:tgtEl>
                                          <p:spTgt spid="2">
                                            <p:graphicEl>
                                              <a:dgm id="{205E347C-98F3-45D6-91E7-EE6FD6D237E4}"/>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
                                            <p:graphicEl>
                                              <a:dgm id="{3AC61B51-CE52-4564-AFCF-54B31A77ACF6}"/>
                                            </p:graphicEl>
                                          </p:spTgt>
                                        </p:tgtEl>
                                        <p:attrNameLst>
                                          <p:attrName>style.visibility</p:attrName>
                                        </p:attrNameLst>
                                      </p:cBhvr>
                                      <p:to>
                                        <p:strVal val="visible"/>
                                      </p:to>
                                    </p:set>
                                    <p:animEffect transition="in" filter="fade">
                                      <p:cBhvr>
                                        <p:cTn id="41" dur="1000"/>
                                        <p:tgtEl>
                                          <p:spTgt spid="2">
                                            <p:graphicEl>
                                              <a:dgm id="{3AC61B51-CE52-4564-AFCF-54B31A77ACF6}"/>
                                            </p:graphicEl>
                                          </p:spTgt>
                                        </p:tgtEl>
                                      </p:cBhvr>
                                    </p:animEffect>
                                    <p:anim calcmode="lin" valueType="num">
                                      <p:cBhvr>
                                        <p:cTn id="42" dur="1000" fill="hold"/>
                                        <p:tgtEl>
                                          <p:spTgt spid="2">
                                            <p:graphicEl>
                                              <a:dgm id="{3AC61B51-CE52-4564-AFCF-54B31A77ACF6}"/>
                                            </p:graphicEl>
                                          </p:spTgt>
                                        </p:tgtEl>
                                        <p:attrNameLst>
                                          <p:attrName>ppt_x</p:attrName>
                                        </p:attrNameLst>
                                      </p:cBhvr>
                                      <p:tavLst>
                                        <p:tav tm="0">
                                          <p:val>
                                            <p:strVal val="#ppt_x"/>
                                          </p:val>
                                        </p:tav>
                                        <p:tav tm="100000">
                                          <p:val>
                                            <p:strVal val="#ppt_x"/>
                                          </p:val>
                                        </p:tav>
                                      </p:tavLst>
                                    </p:anim>
                                    <p:anim calcmode="lin" valueType="num">
                                      <p:cBhvr>
                                        <p:cTn id="43" dur="1000" fill="hold"/>
                                        <p:tgtEl>
                                          <p:spTgt spid="2">
                                            <p:graphicEl>
                                              <a:dgm id="{3AC61B51-CE52-4564-AFCF-54B31A77ACF6}"/>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graphicEl>
                                              <a:dgm id="{31785114-3514-4A72-A5F1-DE7A26E2D4CF}"/>
                                            </p:graphicEl>
                                          </p:spTgt>
                                        </p:tgtEl>
                                        <p:attrNameLst>
                                          <p:attrName>style.visibility</p:attrName>
                                        </p:attrNameLst>
                                      </p:cBhvr>
                                      <p:to>
                                        <p:strVal val="visible"/>
                                      </p:to>
                                    </p:set>
                                    <p:animEffect transition="in" filter="fade">
                                      <p:cBhvr>
                                        <p:cTn id="48" dur="1000"/>
                                        <p:tgtEl>
                                          <p:spTgt spid="2">
                                            <p:graphicEl>
                                              <a:dgm id="{31785114-3514-4A72-A5F1-DE7A26E2D4CF}"/>
                                            </p:graphicEl>
                                          </p:spTgt>
                                        </p:tgtEl>
                                      </p:cBhvr>
                                    </p:animEffect>
                                    <p:anim calcmode="lin" valueType="num">
                                      <p:cBhvr>
                                        <p:cTn id="49" dur="1000" fill="hold"/>
                                        <p:tgtEl>
                                          <p:spTgt spid="2">
                                            <p:graphicEl>
                                              <a:dgm id="{31785114-3514-4A72-A5F1-DE7A26E2D4CF}"/>
                                            </p:graphicEl>
                                          </p:spTgt>
                                        </p:tgtEl>
                                        <p:attrNameLst>
                                          <p:attrName>ppt_x</p:attrName>
                                        </p:attrNameLst>
                                      </p:cBhvr>
                                      <p:tavLst>
                                        <p:tav tm="0">
                                          <p:val>
                                            <p:strVal val="#ppt_x"/>
                                          </p:val>
                                        </p:tav>
                                        <p:tav tm="100000">
                                          <p:val>
                                            <p:strVal val="#ppt_x"/>
                                          </p:val>
                                        </p:tav>
                                      </p:tavLst>
                                    </p:anim>
                                    <p:anim calcmode="lin" valueType="num">
                                      <p:cBhvr>
                                        <p:cTn id="50" dur="1000" fill="hold"/>
                                        <p:tgtEl>
                                          <p:spTgt spid="2">
                                            <p:graphicEl>
                                              <a:dgm id="{31785114-3514-4A72-A5F1-DE7A26E2D4CF}"/>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
                                            <p:graphicEl>
                                              <a:dgm id="{FCBD93B4-779E-4769-A4C7-174B164C539A}"/>
                                            </p:graphicEl>
                                          </p:spTgt>
                                        </p:tgtEl>
                                        <p:attrNameLst>
                                          <p:attrName>style.visibility</p:attrName>
                                        </p:attrNameLst>
                                      </p:cBhvr>
                                      <p:to>
                                        <p:strVal val="visible"/>
                                      </p:to>
                                    </p:set>
                                    <p:animEffect transition="in" filter="fade">
                                      <p:cBhvr>
                                        <p:cTn id="53" dur="1000"/>
                                        <p:tgtEl>
                                          <p:spTgt spid="2">
                                            <p:graphicEl>
                                              <a:dgm id="{FCBD93B4-779E-4769-A4C7-174B164C539A}"/>
                                            </p:graphicEl>
                                          </p:spTgt>
                                        </p:tgtEl>
                                      </p:cBhvr>
                                    </p:animEffect>
                                    <p:anim calcmode="lin" valueType="num">
                                      <p:cBhvr>
                                        <p:cTn id="54" dur="1000" fill="hold"/>
                                        <p:tgtEl>
                                          <p:spTgt spid="2">
                                            <p:graphicEl>
                                              <a:dgm id="{FCBD93B4-779E-4769-A4C7-174B164C539A}"/>
                                            </p:graphicEl>
                                          </p:spTgt>
                                        </p:tgtEl>
                                        <p:attrNameLst>
                                          <p:attrName>ppt_x</p:attrName>
                                        </p:attrNameLst>
                                      </p:cBhvr>
                                      <p:tavLst>
                                        <p:tav tm="0">
                                          <p:val>
                                            <p:strVal val="#ppt_x"/>
                                          </p:val>
                                        </p:tav>
                                        <p:tav tm="100000">
                                          <p:val>
                                            <p:strVal val="#ppt_x"/>
                                          </p:val>
                                        </p:tav>
                                      </p:tavLst>
                                    </p:anim>
                                    <p:anim calcmode="lin" valueType="num">
                                      <p:cBhvr>
                                        <p:cTn id="55" dur="1000" fill="hold"/>
                                        <p:tgtEl>
                                          <p:spTgt spid="2">
                                            <p:graphicEl>
                                              <a:dgm id="{FCBD93B4-779E-4769-A4C7-174B164C539A}"/>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
                                            <p:graphicEl>
                                              <a:dgm id="{FE261E5A-C9C9-4AF0-8B93-D985F1624319}"/>
                                            </p:graphicEl>
                                          </p:spTgt>
                                        </p:tgtEl>
                                        <p:attrNameLst>
                                          <p:attrName>style.visibility</p:attrName>
                                        </p:attrNameLst>
                                      </p:cBhvr>
                                      <p:to>
                                        <p:strVal val="visible"/>
                                      </p:to>
                                    </p:set>
                                    <p:animEffect transition="in" filter="fade">
                                      <p:cBhvr>
                                        <p:cTn id="60" dur="1000"/>
                                        <p:tgtEl>
                                          <p:spTgt spid="2">
                                            <p:graphicEl>
                                              <a:dgm id="{FE261E5A-C9C9-4AF0-8B93-D985F1624319}"/>
                                            </p:graphicEl>
                                          </p:spTgt>
                                        </p:tgtEl>
                                      </p:cBhvr>
                                    </p:animEffect>
                                    <p:anim calcmode="lin" valueType="num">
                                      <p:cBhvr>
                                        <p:cTn id="61" dur="1000" fill="hold"/>
                                        <p:tgtEl>
                                          <p:spTgt spid="2">
                                            <p:graphicEl>
                                              <a:dgm id="{FE261E5A-C9C9-4AF0-8B93-D985F1624319}"/>
                                            </p:graphicEl>
                                          </p:spTgt>
                                        </p:tgtEl>
                                        <p:attrNameLst>
                                          <p:attrName>ppt_x</p:attrName>
                                        </p:attrNameLst>
                                      </p:cBhvr>
                                      <p:tavLst>
                                        <p:tav tm="0">
                                          <p:val>
                                            <p:strVal val="#ppt_x"/>
                                          </p:val>
                                        </p:tav>
                                        <p:tav tm="100000">
                                          <p:val>
                                            <p:strVal val="#ppt_x"/>
                                          </p:val>
                                        </p:tav>
                                      </p:tavLst>
                                    </p:anim>
                                    <p:anim calcmode="lin" valueType="num">
                                      <p:cBhvr>
                                        <p:cTn id="62" dur="1000" fill="hold"/>
                                        <p:tgtEl>
                                          <p:spTgt spid="2">
                                            <p:graphicEl>
                                              <a:dgm id="{FE261E5A-C9C9-4AF0-8B93-D985F1624319}"/>
                                            </p:graphic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
                                            <p:graphicEl>
                                              <a:dgm id="{C552CFC1-C8F6-4552-A047-7C712FFCDB08}"/>
                                            </p:graphicEl>
                                          </p:spTgt>
                                        </p:tgtEl>
                                        <p:attrNameLst>
                                          <p:attrName>style.visibility</p:attrName>
                                        </p:attrNameLst>
                                      </p:cBhvr>
                                      <p:to>
                                        <p:strVal val="visible"/>
                                      </p:to>
                                    </p:set>
                                    <p:animEffect transition="in" filter="fade">
                                      <p:cBhvr>
                                        <p:cTn id="65" dur="1000"/>
                                        <p:tgtEl>
                                          <p:spTgt spid="2">
                                            <p:graphicEl>
                                              <a:dgm id="{C552CFC1-C8F6-4552-A047-7C712FFCDB08}"/>
                                            </p:graphicEl>
                                          </p:spTgt>
                                        </p:tgtEl>
                                      </p:cBhvr>
                                    </p:animEffect>
                                    <p:anim calcmode="lin" valueType="num">
                                      <p:cBhvr>
                                        <p:cTn id="66" dur="1000" fill="hold"/>
                                        <p:tgtEl>
                                          <p:spTgt spid="2">
                                            <p:graphicEl>
                                              <a:dgm id="{C552CFC1-C8F6-4552-A047-7C712FFCDB08}"/>
                                            </p:graphicEl>
                                          </p:spTgt>
                                        </p:tgtEl>
                                        <p:attrNameLst>
                                          <p:attrName>ppt_x</p:attrName>
                                        </p:attrNameLst>
                                      </p:cBhvr>
                                      <p:tavLst>
                                        <p:tav tm="0">
                                          <p:val>
                                            <p:strVal val="#ppt_x"/>
                                          </p:val>
                                        </p:tav>
                                        <p:tav tm="100000">
                                          <p:val>
                                            <p:strVal val="#ppt_x"/>
                                          </p:val>
                                        </p:tav>
                                      </p:tavLst>
                                    </p:anim>
                                    <p:anim calcmode="lin" valueType="num">
                                      <p:cBhvr>
                                        <p:cTn id="67" dur="1000" fill="hold"/>
                                        <p:tgtEl>
                                          <p:spTgt spid="2">
                                            <p:graphicEl>
                                              <a:dgm id="{C552CFC1-C8F6-4552-A047-7C712FFCDB08}"/>
                                            </p:graphic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
                                            <p:graphicEl>
                                              <a:dgm id="{308D0029-2A9E-4FD1-918C-FE98CEF11EBC}"/>
                                            </p:graphicEl>
                                          </p:spTgt>
                                        </p:tgtEl>
                                        <p:attrNameLst>
                                          <p:attrName>style.visibility</p:attrName>
                                        </p:attrNameLst>
                                      </p:cBhvr>
                                      <p:to>
                                        <p:strVal val="visible"/>
                                      </p:to>
                                    </p:set>
                                    <p:animEffect transition="in" filter="fade">
                                      <p:cBhvr>
                                        <p:cTn id="72" dur="1000"/>
                                        <p:tgtEl>
                                          <p:spTgt spid="2">
                                            <p:graphicEl>
                                              <a:dgm id="{308D0029-2A9E-4FD1-918C-FE98CEF11EBC}"/>
                                            </p:graphicEl>
                                          </p:spTgt>
                                        </p:tgtEl>
                                      </p:cBhvr>
                                    </p:animEffect>
                                    <p:anim calcmode="lin" valueType="num">
                                      <p:cBhvr>
                                        <p:cTn id="73" dur="1000" fill="hold"/>
                                        <p:tgtEl>
                                          <p:spTgt spid="2">
                                            <p:graphicEl>
                                              <a:dgm id="{308D0029-2A9E-4FD1-918C-FE98CEF11EBC}"/>
                                            </p:graphicEl>
                                          </p:spTgt>
                                        </p:tgtEl>
                                        <p:attrNameLst>
                                          <p:attrName>ppt_x</p:attrName>
                                        </p:attrNameLst>
                                      </p:cBhvr>
                                      <p:tavLst>
                                        <p:tav tm="0">
                                          <p:val>
                                            <p:strVal val="#ppt_x"/>
                                          </p:val>
                                        </p:tav>
                                        <p:tav tm="100000">
                                          <p:val>
                                            <p:strVal val="#ppt_x"/>
                                          </p:val>
                                        </p:tav>
                                      </p:tavLst>
                                    </p:anim>
                                    <p:anim calcmode="lin" valueType="num">
                                      <p:cBhvr>
                                        <p:cTn id="74" dur="1000" fill="hold"/>
                                        <p:tgtEl>
                                          <p:spTgt spid="2">
                                            <p:graphicEl>
                                              <a:dgm id="{308D0029-2A9E-4FD1-918C-FE98CEF11EBC}"/>
                                            </p:graphic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
                                            <p:graphicEl>
                                              <a:dgm id="{8A030E40-ABEB-4FF2-B0D0-DFD74C6CDA7D}"/>
                                            </p:graphicEl>
                                          </p:spTgt>
                                        </p:tgtEl>
                                        <p:attrNameLst>
                                          <p:attrName>style.visibility</p:attrName>
                                        </p:attrNameLst>
                                      </p:cBhvr>
                                      <p:to>
                                        <p:strVal val="visible"/>
                                      </p:to>
                                    </p:set>
                                    <p:animEffect transition="in" filter="fade">
                                      <p:cBhvr>
                                        <p:cTn id="77" dur="1000"/>
                                        <p:tgtEl>
                                          <p:spTgt spid="2">
                                            <p:graphicEl>
                                              <a:dgm id="{8A030E40-ABEB-4FF2-B0D0-DFD74C6CDA7D}"/>
                                            </p:graphicEl>
                                          </p:spTgt>
                                        </p:tgtEl>
                                      </p:cBhvr>
                                    </p:animEffect>
                                    <p:anim calcmode="lin" valueType="num">
                                      <p:cBhvr>
                                        <p:cTn id="78" dur="1000" fill="hold"/>
                                        <p:tgtEl>
                                          <p:spTgt spid="2">
                                            <p:graphicEl>
                                              <a:dgm id="{8A030E40-ABEB-4FF2-B0D0-DFD74C6CDA7D}"/>
                                            </p:graphicEl>
                                          </p:spTgt>
                                        </p:tgtEl>
                                        <p:attrNameLst>
                                          <p:attrName>ppt_x</p:attrName>
                                        </p:attrNameLst>
                                      </p:cBhvr>
                                      <p:tavLst>
                                        <p:tav tm="0">
                                          <p:val>
                                            <p:strVal val="#ppt_x"/>
                                          </p:val>
                                        </p:tav>
                                        <p:tav tm="100000">
                                          <p:val>
                                            <p:strVal val="#ppt_x"/>
                                          </p:val>
                                        </p:tav>
                                      </p:tavLst>
                                    </p:anim>
                                    <p:anim calcmode="lin" valueType="num">
                                      <p:cBhvr>
                                        <p:cTn id="79" dur="1000" fill="hold"/>
                                        <p:tgtEl>
                                          <p:spTgt spid="2">
                                            <p:graphicEl>
                                              <a:dgm id="{8A030E40-ABEB-4FF2-B0D0-DFD74C6CDA7D}"/>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
                                            <p:graphicEl>
                                              <a:dgm id="{721CE05E-DC02-4911-9023-AEBF3945B82A}"/>
                                            </p:graphicEl>
                                          </p:spTgt>
                                        </p:tgtEl>
                                        <p:attrNameLst>
                                          <p:attrName>style.visibility</p:attrName>
                                        </p:attrNameLst>
                                      </p:cBhvr>
                                      <p:to>
                                        <p:strVal val="visible"/>
                                      </p:to>
                                    </p:set>
                                    <p:animEffect transition="in" filter="fade">
                                      <p:cBhvr>
                                        <p:cTn id="84" dur="1000"/>
                                        <p:tgtEl>
                                          <p:spTgt spid="2">
                                            <p:graphicEl>
                                              <a:dgm id="{721CE05E-DC02-4911-9023-AEBF3945B82A}"/>
                                            </p:graphicEl>
                                          </p:spTgt>
                                        </p:tgtEl>
                                      </p:cBhvr>
                                    </p:animEffect>
                                    <p:anim calcmode="lin" valueType="num">
                                      <p:cBhvr>
                                        <p:cTn id="85" dur="1000" fill="hold"/>
                                        <p:tgtEl>
                                          <p:spTgt spid="2">
                                            <p:graphicEl>
                                              <a:dgm id="{721CE05E-DC02-4911-9023-AEBF3945B82A}"/>
                                            </p:graphicEl>
                                          </p:spTgt>
                                        </p:tgtEl>
                                        <p:attrNameLst>
                                          <p:attrName>ppt_x</p:attrName>
                                        </p:attrNameLst>
                                      </p:cBhvr>
                                      <p:tavLst>
                                        <p:tav tm="0">
                                          <p:val>
                                            <p:strVal val="#ppt_x"/>
                                          </p:val>
                                        </p:tav>
                                        <p:tav tm="100000">
                                          <p:val>
                                            <p:strVal val="#ppt_x"/>
                                          </p:val>
                                        </p:tav>
                                      </p:tavLst>
                                    </p:anim>
                                    <p:anim calcmode="lin" valueType="num">
                                      <p:cBhvr>
                                        <p:cTn id="86" dur="1000" fill="hold"/>
                                        <p:tgtEl>
                                          <p:spTgt spid="2">
                                            <p:graphicEl>
                                              <a:dgm id="{721CE05E-DC02-4911-9023-AEBF3945B82A}"/>
                                            </p:graphic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
                                            <p:graphicEl>
                                              <a:dgm id="{CC181C7F-B5A1-4292-97CB-A4522EAF2080}"/>
                                            </p:graphicEl>
                                          </p:spTgt>
                                        </p:tgtEl>
                                        <p:attrNameLst>
                                          <p:attrName>style.visibility</p:attrName>
                                        </p:attrNameLst>
                                      </p:cBhvr>
                                      <p:to>
                                        <p:strVal val="visible"/>
                                      </p:to>
                                    </p:set>
                                    <p:animEffect transition="in" filter="fade">
                                      <p:cBhvr>
                                        <p:cTn id="89" dur="1000"/>
                                        <p:tgtEl>
                                          <p:spTgt spid="2">
                                            <p:graphicEl>
                                              <a:dgm id="{CC181C7F-B5A1-4292-97CB-A4522EAF2080}"/>
                                            </p:graphicEl>
                                          </p:spTgt>
                                        </p:tgtEl>
                                      </p:cBhvr>
                                    </p:animEffect>
                                    <p:anim calcmode="lin" valueType="num">
                                      <p:cBhvr>
                                        <p:cTn id="90" dur="1000" fill="hold"/>
                                        <p:tgtEl>
                                          <p:spTgt spid="2">
                                            <p:graphicEl>
                                              <a:dgm id="{CC181C7F-B5A1-4292-97CB-A4522EAF2080}"/>
                                            </p:graphicEl>
                                          </p:spTgt>
                                        </p:tgtEl>
                                        <p:attrNameLst>
                                          <p:attrName>ppt_x</p:attrName>
                                        </p:attrNameLst>
                                      </p:cBhvr>
                                      <p:tavLst>
                                        <p:tav tm="0">
                                          <p:val>
                                            <p:strVal val="#ppt_x"/>
                                          </p:val>
                                        </p:tav>
                                        <p:tav tm="100000">
                                          <p:val>
                                            <p:strVal val="#ppt_x"/>
                                          </p:val>
                                        </p:tav>
                                      </p:tavLst>
                                    </p:anim>
                                    <p:anim calcmode="lin" valueType="num">
                                      <p:cBhvr>
                                        <p:cTn id="91" dur="1000" fill="hold"/>
                                        <p:tgtEl>
                                          <p:spTgt spid="2">
                                            <p:graphicEl>
                                              <a:dgm id="{CC181C7F-B5A1-4292-97CB-A4522EAF208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67387FAC-34F6-4162-94EE-11AC59235194}"/>
              </a:ext>
            </a:extLst>
          </p:cNvPr>
          <p:cNvPicPr>
            <a:picLocks noChangeAspect="1"/>
          </p:cNvPicPr>
          <p:nvPr/>
        </p:nvPicPr>
        <p:blipFill>
          <a:blip r:embed="rId2"/>
          <a:stretch>
            <a:fillRect/>
          </a:stretch>
        </p:blipFill>
        <p:spPr>
          <a:xfrm>
            <a:off x="-1" y="148477"/>
            <a:ext cx="12209059" cy="6592890"/>
          </a:xfrm>
          <a:prstGeom prst="rect">
            <a:avLst/>
          </a:prstGeom>
        </p:spPr>
      </p:pic>
      <p:sp>
        <p:nvSpPr>
          <p:cNvPr id="4" name="Rectangle 3">
            <a:extLst>
              <a:ext uri="{FF2B5EF4-FFF2-40B4-BE49-F238E27FC236}">
                <a16:creationId xmlns:a16="http://schemas.microsoft.com/office/drawing/2014/main" id="{D36E8696-AE2F-4C91-AD14-E9A467FFC7CC}"/>
              </a:ext>
            </a:extLst>
          </p:cNvPr>
          <p:cNvSpPr/>
          <p:nvPr/>
        </p:nvSpPr>
        <p:spPr>
          <a:xfrm>
            <a:off x="4165528" y="224684"/>
            <a:ext cx="6054408"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tạo Quy trình Thực hiện</a:t>
            </a:r>
          </a:p>
        </p:txBody>
      </p:sp>
      <p:grpSp>
        <p:nvGrpSpPr>
          <p:cNvPr id="5" name="Group 4">
            <a:extLst>
              <a:ext uri="{FF2B5EF4-FFF2-40B4-BE49-F238E27FC236}">
                <a16:creationId xmlns:a16="http://schemas.microsoft.com/office/drawing/2014/main" id="{902B589E-EF65-41DF-A543-CD3DCD1D51E6}"/>
              </a:ext>
            </a:extLst>
          </p:cNvPr>
          <p:cNvGrpSpPr/>
          <p:nvPr/>
        </p:nvGrpSpPr>
        <p:grpSpPr>
          <a:xfrm>
            <a:off x="153365" y="1411102"/>
            <a:ext cx="5578484" cy="2221266"/>
            <a:chOff x="0" y="883921"/>
            <a:chExt cx="2169740" cy="2114022"/>
          </a:xfrm>
        </p:grpSpPr>
        <p:sp>
          <p:nvSpPr>
            <p:cNvPr id="6" name="Rectangle: Rounded Corners 5">
              <a:extLst>
                <a:ext uri="{FF2B5EF4-FFF2-40B4-BE49-F238E27FC236}">
                  <a16:creationId xmlns:a16="http://schemas.microsoft.com/office/drawing/2014/main" id="{ECF74BE7-EF4A-44B9-A6B4-201A4F8C50F7}"/>
                </a:ext>
              </a:extLst>
            </p:cNvPr>
            <p:cNvSpPr/>
            <p:nvPr/>
          </p:nvSpPr>
          <p:spPr>
            <a:xfrm>
              <a:off x="0" y="883921"/>
              <a:ext cx="2064757" cy="2376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id="{A92EB584-611A-414A-B147-DE8FFC5B6511}"/>
                </a:ext>
              </a:extLst>
            </p:cNvPr>
            <p:cNvCxnSpPr>
              <a:cxnSpLocks/>
              <a:stCxn id="6" idx="2"/>
              <a:endCxn id="9" idx="0"/>
            </p:cNvCxnSpPr>
            <p:nvPr/>
          </p:nvCxnSpPr>
          <p:spPr>
            <a:xfrm>
              <a:off x="1032379" y="1121608"/>
              <a:ext cx="104983" cy="733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125ACF-C5E3-4A58-8518-B48CF377B1E9}"/>
                </a:ext>
              </a:extLst>
            </p:cNvPr>
            <p:cNvSpPr txBox="1"/>
            <p:nvPr/>
          </p:nvSpPr>
          <p:spPr>
            <a:xfrm>
              <a:off x="104983" y="1855567"/>
              <a:ext cx="2064757" cy="114237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Nếu chọn từ Dự án thì tiêu đề Nhiệm vụ sẽ tự động điền theo Nhiệm vụ của Dự án</a:t>
              </a:r>
            </a:p>
            <a:p>
              <a:pPr marL="285750" indent="-285750">
                <a:buFont typeface="Arial" panose="020B0604020202020204" pitchFamily="34" charset="0"/>
                <a:buChar char="•"/>
              </a:pPr>
              <a:r>
                <a:rPr lang="vi-VN" dirty="0">
                  <a:solidFill>
                    <a:srgbClr val="FF0000"/>
                  </a:solidFill>
                </a:rPr>
                <a:t>Nếu chọn mới thủ công thì nên đặt tiêu đề Thể hiện mục đích chính của Nhiệm vụ</a:t>
              </a:r>
            </a:p>
          </p:txBody>
        </p:sp>
      </p:grpSp>
      <p:grpSp>
        <p:nvGrpSpPr>
          <p:cNvPr id="10" name="Group 9">
            <a:extLst>
              <a:ext uri="{FF2B5EF4-FFF2-40B4-BE49-F238E27FC236}">
                <a16:creationId xmlns:a16="http://schemas.microsoft.com/office/drawing/2014/main" id="{226E46CB-F41C-4397-B522-BD336AC4D739}"/>
              </a:ext>
            </a:extLst>
          </p:cNvPr>
          <p:cNvGrpSpPr/>
          <p:nvPr/>
        </p:nvGrpSpPr>
        <p:grpSpPr>
          <a:xfrm>
            <a:off x="153366" y="1750114"/>
            <a:ext cx="5308569" cy="2400062"/>
            <a:chOff x="0" y="883921"/>
            <a:chExt cx="2064757" cy="2284186"/>
          </a:xfrm>
        </p:grpSpPr>
        <p:sp>
          <p:nvSpPr>
            <p:cNvPr id="11" name="Rectangle: Rounded Corners 10">
              <a:extLst>
                <a:ext uri="{FF2B5EF4-FFF2-40B4-BE49-F238E27FC236}">
                  <a16:creationId xmlns:a16="http://schemas.microsoft.com/office/drawing/2014/main" id="{E091E6F6-F61D-4A77-BCAF-0DDE40F6204E}"/>
                </a:ext>
              </a:extLst>
            </p:cNvPr>
            <p:cNvSpPr/>
            <p:nvPr/>
          </p:nvSpPr>
          <p:spPr>
            <a:xfrm>
              <a:off x="0" y="883921"/>
              <a:ext cx="2064757" cy="126038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a:extLst>
                <a:ext uri="{FF2B5EF4-FFF2-40B4-BE49-F238E27FC236}">
                  <a16:creationId xmlns:a16="http://schemas.microsoft.com/office/drawing/2014/main" id="{4C3F581F-A7D4-455F-BB29-1A2555F91FCE}"/>
                </a:ext>
              </a:extLst>
            </p:cNvPr>
            <p:cNvCxnSpPr>
              <a:cxnSpLocks/>
              <a:stCxn id="11" idx="2"/>
              <a:endCxn id="13" idx="0"/>
            </p:cNvCxnSpPr>
            <p:nvPr/>
          </p:nvCxnSpPr>
          <p:spPr>
            <a:xfrm>
              <a:off x="1032379" y="2144305"/>
              <a:ext cx="0" cy="6723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064EAF-6C56-4DE9-B377-F5A7DCD23CCC}"/>
                </a:ext>
              </a:extLst>
            </p:cNvPr>
            <p:cNvSpPr txBox="1"/>
            <p:nvPr/>
          </p:nvSpPr>
          <p:spPr>
            <a:xfrm>
              <a:off x="0" y="2816607"/>
              <a:ext cx="2064757" cy="35150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Nhập phần mô tả chi tiết công việc cần giao</a:t>
              </a:r>
            </a:p>
          </p:txBody>
        </p:sp>
      </p:grpSp>
      <p:grpSp>
        <p:nvGrpSpPr>
          <p:cNvPr id="16" name="Group 15">
            <a:extLst>
              <a:ext uri="{FF2B5EF4-FFF2-40B4-BE49-F238E27FC236}">
                <a16:creationId xmlns:a16="http://schemas.microsoft.com/office/drawing/2014/main" id="{46B66DF0-2D4B-43C0-BBBB-79112848821F}"/>
              </a:ext>
            </a:extLst>
          </p:cNvPr>
          <p:cNvGrpSpPr/>
          <p:nvPr/>
        </p:nvGrpSpPr>
        <p:grpSpPr>
          <a:xfrm>
            <a:off x="212459" y="3427641"/>
            <a:ext cx="11503423" cy="1489592"/>
            <a:chOff x="0" y="883921"/>
            <a:chExt cx="4474233" cy="1417674"/>
          </a:xfrm>
        </p:grpSpPr>
        <p:sp>
          <p:nvSpPr>
            <p:cNvPr id="17" name="Rectangle: Rounded Corners 16">
              <a:extLst>
                <a:ext uri="{FF2B5EF4-FFF2-40B4-BE49-F238E27FC236}">
                  <a16:creationId xmlns:a16="http://schemas.microsoft.com/office/drawing/2014/main" id="{CE4FDC5E-4B4D-438D-BECC-2C0F1CAA1822}"/>
                </a:ext>
              </a:extLst>
            </p:cNvPr>
            <p:cNvSpPr/>
            <p:nvPr/>
          </p:nvSpPr>
          <p:spPr>
            <a:xfrm>
              <a:off x="0" y="883921"/>
              <a:ext cx="2064757" cy="14176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8" name="Straight Arrow Connector 17">
              <a:extLst>
                <a:ext uri="{FF2B5EF4-FFF2-40B4-BE49-F238E27FC236}">
                  <a16:creationId xmlns:a16="http://schemas.microsoft.com/office/drawing/2014/main" id="{5F7320B9-D0B0-41BA-9A3C-CF1ADE2ABF43}"/>
                </a:ext>
              </a:extLst>
            </p:cNvPr>
            <p:cNvCxnSpPr>
              <a:cxnSpLocks/>
              <a:stCxn id="17" idx="3"/>
              <a:endCxn id="19" idx="1"/>
            </p:cNvCxnSpPr>
            <p:nvPr/>
          </p:nvCxnSpPr>
          <p:spPr>
            <a:xfrm>
              <a:off x="2064757" y="1592758"/>
              <a:ext cx="344719" cy="58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37A848-1A98-4FA9-97AB-5C5BB4962DEA}"/>
                </a:ext>
              </a:extLst>
            </p:cNvPr>
            <p:cNvSpPr txBox="1"/>
            <p:nvPr/>
          </p:nvSpPr>
          <p:spPr>
            <a:xfrm>
              <a:off x="2409476" y="1159218"/>
              <a:ext cx="2064757" cy="87875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Thêm người thực hiện công việc</a:t>
              </a:r>
            </a:p>
            <a:p>
              <a:pPr marL="285750" indent="-285750">
                <a:buFont typeface="Arial" panose="020B0604020202020204" pitchFamily="34" charset="0"/>
                <a:buChar char="•"/>
              </a:pPr>
              <a:r>
                <a:rPr lang="vi-VN" dirty="0">
                  <a:solidFill>
                    <a:srgbClr val="FF0000"/>
                  </a:solidFill>
                </a:rPr>
                <a:t>Nên có Thời hạn cho công việc cụ thể để nhận được kết quả công việc đúng hạn</a:t>
              </a:r>
            </a:p>
          </p:txBody>
        </p:sp>
      </p:grpSp>
      <p:grpSp>
        <p:nvGrpSpPr>
          <p:cNvPr id="24" name="Group 23">
            <a:extLst>
              <a:ext uri="{FF2B5EF4-FFF2-40B4-BE49-F238E27FC236}">
                <a16:creationId xmlns:a16="http://schemas.microsoft.com/office/drawing/2014/main" id="{05B2AC01-AF61-4DEA-B510-3D9A4195EBEF}"/>
              </a:ext>
            </a:extLst>
          </p:cNvPr>
          <p:cNvGrpSpPr/>
          <p:nvPr/>
        </p:nvGrpSpPr>
        <p:grpSpPr>
          <a:xfrm>
            <a:off x="153365" y="4890508"/>
            <a:ext cx="11503423" cy="1826330"/>
            <a:chOff x="0" y="883921"/>
            <a:chExt cx="4474233" cy="1417674"/>
          </a:xfrm>
        </p:grpSpPr>
        <p:sp>
          <p:nvSpPr>
            <p:cNvPr id="25" name="Rectangle: Rounded Corners 24">
              <a:extLst>
                <a:ext uri="{FF2B5EF4-FFF2-40B4-BE49-F238E27FC236}">
                  <a16:creationId xmlns:a16="http://schemas.microsoft.com/office/drawing/2014/main" id="{42D7755D-F7AA-4517-B70F-1BAB327D4647}"/>
                </a:ext>
              </a:extLst>
            </p:cNvPr>
            <p:cNvSpPr/>
            <p:nvPr/>
          </p:nvSpPr>
          <p:spPr>
            <a:xfrm>
              <a:off x="0" y="883921"/>
              <a:ext cx="2169740" cy="14176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Straight Arrow Connector 25">
              <a:extLst>
                <a:ext uri="{FF2B5EF4-FFF2-40B4-BE49-F238E27FC236}">
                  <a16:creationId xmlns:a16="http://schemas.microsoft.com/office/drawing/2014/main" id="{11B08DC5-AB51-49E6-AB68-F48A1CDCEAB6}"/>
                </a:ext>
              </a:extLst>
            </p:cNvPr>
            <p:cNvCxnSpPr>
              <a:cxnSpLocks/>
              <a:stCxn id="25" idx="3"/>
              <a:endCxn id="27" idx="1"/>
            </p:cNvCxnSpPr>
            <p:nvPr/>
          </p:nvCxnSpPr>
          <p:spPr>
            <a:xfrm>
              <a:off x="2169740" y="1592758"/>
              <a:ext cx="23973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C626129-ACF7-4C7C-932C-05F250012DA6}"/>
                </a:ext>
              </a:extLst>
            </p:cNvPr>
            <p:cNvSpPr txBox="1"/>
            <p:nvPr/>
          </p:nvSpPr>
          <p:spPr>
            <a:xfrm>
              <a:off x="2409476" y="911867"/>
              <a:ext cx="2064757" cy="136178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Chọn Người kiểm tra kết quả công việc. Người kiểm tra có thể là tác giả của Nhiệm vụ hoặc Quản lý cấp gần nhất của người nhận việc</a:t>
              </a:r>
            </a:p>
            <a:p>
              <a:pPr marL="285750" indent="-285750">
                <a:buFont typeface="Arial" panose="020B0604020202020204" pitchFamily="34" charset="0"/>
                <a:buChar char="•"/>
              </a:pPr>
              <a:r>
                <a:rPr lang="vi-VN" dirty="0">
                  <a:solidFill>
                    <a:srgbClr val="FF0000"/>
                  </a:solidFill>
                </a:rPr>
                <a:t>Chọn người Kiểm soát tiến độ thực hiện. Người kiểm tra có thể là tác giả của Nhiệm vụ hoặc Cấp quản lý tiến độ Kế hoạch công việc</a:t>
              </a:r>
            </a:p>
          </p:txBody>
        </p:sp>
      </p:grpSp>
    </p:spTree>
    <p:extLst>
      <p:ext uri="{BB962C8B-B14F-4D97-AF65-F5344CB8AC3E}">
        <p14:creationId xmlns:p14="http://schemas.microsoft.com/office/powerpoint/2010/main" val="16698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1000"/>
                                        <p:tgtEl>
                                          <p:spTgt spid="4">
                                            <p:bg/>
                                          </p:spTgt>
                                        </p:tgtEl>
                                      </p:cBhvr>
                                    </p:animEffect>
                                    <p:anim calcmode="lin" valueType="num">
                                      <p:cBhvr>
                                        <p:cTn id="13" dur="1000" fill="hold"/>
                                        <p:tgtEl>
                                          <p:spTgt spid="4">
                                            <p:bg/>
                                          </p:spTgt>
                                        </p:tgtEl>
                                        <p:attrNameLst>
                                          <p:attrName>ppt_x</p:attrName>
                                        </p:attrNameLst>
                                      </p:cBhvr>
                                      <p:tavLst>
                                        <p:tav tm="0">
                                          <p:val>
                                            <p:strVal val="#ppt_x"/>
                                          </p:val>
                                        </p:tav>
                                        <p:tav tm="100000">
                                          <p:val>
                                            <p:strVal val="#ppt_x"/>
                                          </p:val>
                                        </p:tav>
                                      </p:tavLst>
                                    </p:anim>
                                    <p:anim calcmode="lin" valueType="num">
                                      <p:cBhvr>
                                        <p:cTn id="14"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xit" presetSubtype="0" fill="hold" nodeType="with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CAF93F8B-3185-41A9-ADEA-3DA69BD93B78}"/>
              </a:ext>
            </a:extLst>
          </p:cNvPr>
          <p:cNvPicPr>
            <a:picLocks noChangeAspect="1"/>
          </p:cNvPicPr>
          <p:nvPr/>
        </p:nvPicPr>
        <p:blipFill>
          <a:blip r:embed="rId2"/>
          <a:stretch>
            <a:fillRect/>
          </a:stretch>
        </p:blipFill>
        <p:spPr>
          <a:xfrm>
            <a:off x="0" y="312576"/>
            <a:ext cx="12177532" cy="6545424"/>
          </a:xfrm>
          <a:prstGeom prst="rect">
            <a:avLst/>
          </a:prstGeom>
        </p:spPr>
      </p:pic>
      <p:sp>
        <p:nvSpPr>
          <p:cNvPr id="5" name="Rectangle 4">
            <a:extLst>
              <a:ext uri="{FF2B5EF4-FFF2-40B4-BE49-F238E27FC236}">
                <a16:creationId xmlns:a16="http://schemas.microsoft.com/office/drawing/2014/main" id="{6F0B33B8-A8D0-47E0-987B-D2BCFC4A55CB}"/>
              </a:ext>
            </a:extLst>
          </p:cNvPr>
          <p:cNvSpPr/>
          <p:nvPr/>
        </p:nvSpPr>
        <p:spPr>
          <a:xfrm>
            <a:off x="4165528" y="224684"/>
            <a:ext cx="6054408"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tạo Quy trình Thực hiện</a:t>
            </a:r>
          </a:p>
        </p:txBody>
      </p:sp>
      <p:grpSp>
        <p:nvGrpSpPr>
          <p:cNvPr id="6" name="Group 5">
            <a:extLst>
              <a:ext uri="{FF2B5EF4-FFF2-40B4-BE49-F238E27FC236}">
                <a16:creationId xmlns:a16="http://schemas.microsoft.com/office/drawing/2014/main" id="{FC7D3EE9-9A5A-4F1F-A633-03EAC220ADB0}"/>
              </a:ext>
            </a:extLst>
          </p:cNvPr>
          <p:cNvGrpSpPr/>
          <p:nvPr/>
        </p:nvGrpSpPr>
        <p:grpSpPr>
          <a:xfrm>
            <a:off x="983790" y="1139993"/>
            <a:ext cx="7320720" cy="369333"/>
            <a:chOff x="0" y="819448"/>
            <a:chExt cx="2847379" cy="351501"/>
          </a:xfrm>
        </p:grpSpPr>
        <p:sp>
          <p:nvSpPr>
            <p:cNvPr id="8" name="Rectangle: Rounded Corners 7">
              <a:extLst>
                <a:ext uri="{FF2B5EF4-FFF2-40B4-BE49-F238E27FC236}">
                  <a16:creationId xmlns:a16="http://schemas.microsoft.com/office/drawing/2014/main" id="{F63DFE60-38BD-4178-8691-062341DDC3FD}"/>
                </a:ext>
              </a:extLst>
            </p:cNvPr>
            <p:cNvSpPr/>
            <p:nvPr/>
          </p:nvSpPr>
          <p:spPr>
            <a:xfrm>
              <a:off x="0" y="839520"/>
              <a:ext cx="364956" cy="31135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Arrow Connector 9">
              <a:extLst>
                <a:ext uri="{FF2B5EF4-FFF2-40B4-BE49-F238E27FC236}">
                  <a16:creationId xmlns:a16="http://schemas.microsoft.com/office/drawing/2014/main" id="{6A0C51AA-C6E6-4DFB-9E0D-466C0DB2F191}"/>
                </a:ext>
              </a:extLst>
            </p:cNvPr>
            <p:cNvCxnSpPr>
              <a:cxnSpLocks/>
              <a:stCxn id="8" idx="3"/>
              <a:endCxn id="11" idx="1"/>
            </p:cNvCxnSpPr>
            <p:nvPr/>
          </p:nvCxnSpPr>
          <p:spPr>
            <a:xfrm>
              <a:off x="364956" y="995199"/>
              <a:ext cx="4176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56995E-4245-46FD-9B06-62107965BAF7}"/>
                </a:ext>
              </a:extLst>
            </p:cNvPr>
            <p:cNvSpPr txBox="1"/>
            <p:nvPr/>
          </p:nvSpPr>
          <p:spPr>
            <a:xfrm>
              <a:off x="782622" y="819448"/>
              <a:ext cx="2064757" cy="35150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Khi click vào Thẻ Bổ sung</a:t>
              </a:r>
            </a:p>
          </p:txBody>
        </p:sp>
      </p:grpSp>
      <p:grpSp>
        <p:nvGrpSpPr>
          <p:cNvPr id="16" name="Group 15">
            <a:extLst>
              <a:ext uri="{FF2B5EF4-FFF2-40B4-BE49-F238E27FC236}">
                <a16:creationId xmlns:a16="http://schemas.microsoft.com/office/drawing/2014/main" id="{5623973E-AD10-4436-8674-A711D82AA0F5}"/>
              </a:ext>
            </a:extLst>
          </p:cNvPr>
          <p:cNvGrpSpPr/>
          <p:nvPr/>
        </p:nvGrpSpPr>
        <p:grpSpPr>
          <a:xfrm>
            <a:off x="153364" y="1523063"/>
            <a:ext cx="10677739" cy="1667269"/>
            <a:chOff x="0" y="883921"/>
            <a:chExt cx="2064757" cy="1586772"/>
          </a:xfrm>
        </p:grpSpPr>
        <p:sp>
          <p:nvSpPr>
            <p:cNvPr id="17" name="Rectangle: Rounded Corners 16">
              <a:extLst>
                <a:ext uri="{FF2B5EF4-FFF2-40B4-BE49-F238E27FC236}">
                  <a16:creationId xmlns:a16="http://schemas.microsoft.com/office/drawing/2014/main" id="{7BD439A1-BB96-4A51-85BD-E67D841D6F93}"/>
                </a:ext>
              </a:extLst>
            </p:cNvPr>
            <p:cNvSpPr/>
            <p:nvPr/>
          </p:nvSpPr>
          <p:spPr>
            <a:xfrm>
              <a:off x="0" y="883921"/>
              <a:ext cx="2064757" cy="31135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8" name="Straight Arrow Connector 17">
              <a:extLst>
                <a:ext uri="{FF2B5EF4-FFF2-40B4-BE49-F238E27FC236}">
                  <a16:creationId xmlns:a16="http://schemas.microsoft.com/office/drawing/2014/main" id="{5065CEC2-D78C-42B9-AFBA-BC4E2597D58B}"/>
                </a:ext>
              </a:extLst>
            </p:cNvPr>
            <p:cNvCxnSpPr>
              <a:cxnSpLocks/>
              <a:stCxn id="17" idx="2"/>
              <a:endCxn id="19" idx="0"/>
            </p:cNvCxnSpPr>
            <p:nvPr/>
          </p:nvCxnSpPr>
          <p:spPr>
            <a:xfrm>
              <a:off x="1032379" y="1195276"/>
              <a:ext cx="0" cy="660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35C97A-8BD8-418C-8167-6E0D524BEF61}"/>
                </a:ext>
              </a:extLst>
            </p:cNvPr>
            <p:cNvSpPr txBox="1"/>
            <p:nvPr/>
          </p:nvSpPr>
          <p:spPr>
            <a:xfrm>
              <a:off x="0" y="1855567"/>
              <a:ext cx="2064757" cy="6151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Nếu chọn từ Dự án mặc định sẽ tự động điền theo Nhiệm vụ của Dự án</a:t>
              </a:r>
            </a:p>
            <a:p>
              <a:pPr marL="285750" indent="-285750">
                <a:buFont typeface="Arial" panose="020B0604020202020204" pitchFamily="34" charset="0"/>
                <a:buChar char="•"/>
              </a:pPr>
              <a:r>
                <a:rPr lang="vi-VN" dirty="0">
                  <a:solidFill>
                    <a:srgbClr val="FF0000"/>
                  </a:solidFill>
                </a:rPr>
                <a:t>Nếu chọn mới thủ công thì cần liên kết với Dự án/Kế hoạch công việc thì chọn ở đây</a:t>
              </a:r>
            </a:p>
          </p:txBody>
        </p:sp>
      </p:grpSp>
      <p:grpSp>
        <p:nvGrpSpPr>
          <p:cNvPr id="23" name="Group 22">
            <a:extLst>
              <a:ext uri="{FF2B5EF4-FFF2-40B4-BE49-F238E27FC236}">
                <a16:creationId xmlns:a16="http://schemas.microsoft.com/office/drawing/2014/main" id="{819B389A-49FE-437C-955C-D3460AA619ED}"/>
              </a:ext>
            </a:extLst>
          </p:cNvPr>
          <p:cNvGrpSpPr/>
          <p:nvPr/>
        </p:nvGrpSpPr>
        <p:grpSpPr>
          <a:xfrm>
            <a:off x="123819" y="2225970"/>
            <a:ext cx="10677739" cy="1390269"/>
            <a:chOff x="0" y="883921"/>
            <a:chExt cx="2064757" cy="1323146"/>
          </a:xfrm>
        </p:grpSpPr>
        <p:sp>
          <p:nvSpPr>
            <p:cNvPr id="24" name="Rectangle: Rounded Corners 23">
              <a:extLst>
                <a:ext uri="{FF2B5EF4-FFF2-40B4-BE49-F238E27FC236}">
                  <a16:creationId xmlns:a16="http://schemas.microsoft.com/office/drawing/2014/main" id="{B0F9B25F-2132-47CB-8C83-D880490DDEA2}"/>
                </a:ext>
              </a:extLst>
            </p:cNvPr>
            <p:cNvSpPr/>
            <p:nvPr/>
          </p:nvSpPr>
          <p:spPr>
            <a:xfrm>
              <a:off x="0" y="883921"/>
              <a:ext cx="2064757" cy="31135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5" name="Straight Arrow Connector 24">
              <a:extLst>
                <a:ext uri="{FF2B5EF4-FFF2-40B4-BE49-F238E27FC236}">
                  <a16:creationId xmlns:a16="http://schemas.microsoft.com/office/drawing/2014/main" id="{E5C16F05-BA35-45BF-AE8A-ACDA17C2781B}"/>
                </a:ext>
              </a:extLst>
            </p:cNvPr>
            <p:cNvCxnSpPr>
              <a:cxnSpLocks/>
              <a:stCxn id="24" idx="2"/>
              <a:endCxn id="26" idx="0"/>
            </p:cNvCxnSpPr>
            <p:nvPr/>
          </p:nvCxnSpPr>
          <p:spPr>
            <a:xfrm>
              <a:off x="1032379" y="1195276"/>
              <a:ext cx="0" cy="660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76930EF-0684-4B96-A3CD-804F3F1D3B6B}"/>
                </a:ext>
              </a:extLst>
            </p:cNvPr>
            <p:cNvSpPr txBox="1"/>
            <p:nvPr/>
          </p:nvSpPr>
          <p:spPr>
            <a:xfrm>
              <a:off x="0" y="1855567"/>
              <a:ext cx="2064757" cy="35150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Chọn Công lao động dự tính cho những người tham gia nhiệm vụ</a:t>
              </a:r>
            </a:p>
          </p:txBody>
        </p:sp>
      </p:grpSp>
    </p:spTree>
    <p:extLst>
      <p:ext uri="{BB962C8B-B14F-4D97-AF65-F5344CB8AC3E}">
        <p14:creationId xmlns:p14="http://schemas.microsoft.com/office/powerpoint/2010/main" val="34233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1000"/>
                                        <p:tgtEl>
                                          <p:spTgt spid="5">
                                            <p:bg/>
                                          </p:spTgt>
                                        </p:tgtEl>
                                      </p:cBhvr>
                                    </p:animEffect>
                                    <p:anim calcmode="lin" valueType="num">
                                      <p:cBhvr>
                                        <p:cTn id="13" dur="1000" fill="hold"/>
                                        <p:tgtEl>
                                          <p:spTgt spid="5">
                                            <p:bg/>
                                          </p:spTgt>
                                        </p:tgtEl>
                                        <p:attrNameLst>
                                          <p:attrName>ppt_x</p:attrName>
                                        </p:attrNameLst>
                                      </p:cBhvr>
                                      <p:tavLst>
                                        <p:tav tm="0">
                                          <p:val>
                                            <p:strVal val="#ppt_x"/>
                                          </p:val>
                                        </p:tav>
                                        <p:tav tm="100000">
                                          <p:val>
                                            <p:strVal val="#ppt_x"/>
                                          </p:val>
                                        </p:tav>
                                      </p:tavLst>
                                    </p:anim>
                                    <p:anim calcmode="lin" valueType="num">
                                      <p:cBhvr>
                                        <p:cTn id="14"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xit" presetSubtype="0" fill="hold"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xit" presetSubtype="0" fill="hold" nodeType="with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67387FAC-34F6-4162-94EE-11AC59235194}"/>
              </a:ext>
            </a:extLst>
          </p:cNvPr>
          <p:cNvPicPr>
            <a:picLocks noChangeAspect="1"/>
          </p:cNvPicPr>
          <p:nvPr/>
        </p:nvPicPr>
        <p:blipFill>
          <a:blip r:embed="rId2"/>
          <a:stretch>
            <a:fillRect/>
          </a:stretch>
        </p:blipFill>
        <p:spPr>
          <a:xfrm>
            <a:off x="-1" y="148477"/>
            <a:ext cx="12209059" cy="6592890"/>
          </a:xfrm>
          <a:prstGeom prst="rect">
            <a:avLst/>
          </a:prstGeom>
        </p:spPr>
      </p:pic>
      <p:pic>
        <p:nvPicPr>
          <p:cNvPr id="3" name="Picture 2">
            <a:extLst>
              <a:ext uri="{FF2B5EF4-FFF2-40B4-BE49-F238E27FC236}">
                <a16:creationId xmlns:a16="http://schemas.microsoft.com/office/drawing/2014/main" id="{4C0ACE95-678F-49A8-A213-88F65290DAEF}"/>
              </a:ext>
            </a:extLst>
          </p:cNvPr>
          <p:cNvPicPr>
            <a:picLocks noChangeAspect="1"/>
          </p:cNvPicPr>
          <p:nvPr/>
        </p:nvPicPr>
        <p:blipFill rotWithShape="1">
          <a:blip r:embed="rId3"/>
          <a:srcRect l="-1" t="1511" r="1193"/>
          <a:stretch/>
        </p:blipFill>
        <p:spPr>
          <a:xfrm>
            <a:off x="8597888" y="984380"/>
            <a:ext cx="3447933" cy="2542591"/>
          </a:xfrm>
          <a:prstGeom prst="rect">
            <a:avLst/>
          </a:prstGeom>
        </p:spPr>
      </p:pic>
      <p:pic>
        <p:nvPicPr>
          <p:cNvPr id="4" name="Picture 3">
            <a:extLst>
              <a:ext uri="{FF2B5EF4-FFF2-40B4-BE49-F238E27FC236}">
                <a16:creationId xmlns:a16="http://schemas.microsoft.com/office/drawing/2014/main" id="{AEEAA72C-0452-4919-B519-3678AC3E3467}"/>
              </a:ext>
            </a:extLst>
          </p:cNvPr>
          <p:cNvPicPr>
            <a:picLocks noChangeAspect="1"/>
          </p:cNvPicPr>
          <p:nvPr/>
        </p:nvPicPr>
        <p:blipFill>
          <a:blip r:embed="rId4"/>
          <a:stretch>
            <a:fillRect/>
          </a:stretch>
        </p:blipFill>
        <p:spPr>
          <a:xfrm>
            <a:off x="2424392" y="2600754"/>
            <a:ext cx="6173496" cy="3524240"/>
          </a:xfrm>
          <a:prstGeom prst="rect">
            <a:avLst/>
          </a:prstGeom>
        </p:spPr>
      </p:pic>
      <p:grpSp>
        <p:nvGrpSpPr>
          <p:cNvPr id="6" name="Group 5">
            <a:extLst>
              <a:ext uri="{FF2B5EF4-FFF2-40B4-BE49-F238E27FC236}">
                <a16:creationId xmlns:a16="http://schemas.microsoft.com/office/drawing/2014/main" id="{62C3B0D2-9BAC-4BD5-82D0-A7CD7F5A562B}"/>
              </a:ext>
            </a:extLst>
          </p:cNvPr>
          <p:cNvGrpSpPr/>
          <p:nvPr/>
        </p:nvGrpSpPr>
        <p:grpSpPr>
          <a:xfrm>
            <a:off x="60062" y="472399"/>
            <a:ext cx="8537825" cy="646331"/>
            <a:chOff x="1" y="732035"/>
            <a:chExt cx="6537007" cy="615125"/>
          </a:xfrm>
        </p:grpSpPr>
        <p:sp>
          <p:nvSpPr>
            <p:cNvPr id="8" name="Rectangle: Rounded Corners 7">
              <a:extLst>
                <a:ext uri="{FF2B5EF4-FFF2-40B4-BE49-F238E27FC236}">
                  <a16:creationId xmlns:a16="http://schemas.microsoft.com/office/drawing/2014/main" id="{8321A97A-D11B-4101-8F19-8A517206911A}"/>
                </a:ext>
              </a:extLst>
            </p:cNvPr>
            <p:cNvSpPr/>
            <p:nvPr/>
          </p:nvSpPr>
          <p:spPr>
            <a:xfrm>
              <a:off x="1" y="883921"/>
              <a:ext cx="1400675" cy="31135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a:extLst>
                <a:ext uri="{FF2B5EF4-FFF2-40B4-BE49-F238E27FC236}">
                  <a16:creationId xmlns:a16="http://schemas.microsoft.com/office/drawing/2014/main" id="{EA86BA5F-22CE-4E6C-BD0B-B374DA103DF7}"/>
                </a:ext>
              </a:extLst>
            </p:cNvPr>
            <p:cNvCxnSpPr>
              <a:cxnSpLocks/>
              <a:stCxn id="8" idx="3"/>
              <a:endCxn id="10" idx="1"/>
            </p:cNvCxnSpPr>
            <p:nvPr/>
          </p:nvCxnSpPr>
          <p:spPr>
            <a:xfrm>
              <a:off x="1400676" y="1039598"/>
              <a:ext cx="165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191D90-5447-46CC-82AB-D74E1207F72D}"/>
                </a:ext>
              </a:extLst>
            </p:cNvPr>
            <p:cNvSpPr txBox="1"/>
            <p:nvPr/>
          </p:nvSpPr>
          <p:spPr>
            <a:xfrm>
              <a:off x="3050941" y="732035"/>
              <a:ext cx="3486067" cy="6151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Để khởi động ngay thì Chọn Khởi động và đóng</a:t>
              </a:r>
            </a:p>
          </p:txBody>
        </p:sp>
      </p:grpSp>
      <p:grpSp>
        <p:nvGrpSpPr>
          <p:cNvPr id="17" name="Group 16">
            <a:extLst>
              <a:ext uri="{FF2B5EF4-FFF2-40B4-BE49-F238E27FC236}">
                <a16:creationId xmlns:a16="http://schemas.microsoft.com/office/drawing/2014/main" id="{AC3F91AA-C87A-4CB6-9D15-23BD1DD0EE1F}"/>
              </a:ext>
            </a:extLst>
          </p:cNvPr>
          <p:cNvGrpSpPr/>
          <p:nvPr/>
        </p:nvGrpSpPr>
        <p:grpSpPr>
          <a:xfrm>
            <a:off x="7189234" y="593282"/>
            <a:ext cx="4929677" cy="2189686"/>
            <a:chOff x="1360528" y="-970"/>
            <a:chExt cx="953253" cy="2083966"/>
          </a:xfrm>
        </p:grpSpPr>
        <p:sp>
          <p:nvSpPr>
            <p:cNvPr id="18" name="Rectangle: Rounded Corners 17">
              <a:extLst>
                <a:ext uri="{FF2B5EF4-FFF2-40B4-BE49-F238E27FC236}">
                  <a16:creationId xmlns:a16="http://schemas.microsoft.com/office/drawing/2014/main" id="{E03D5EA1-6484-453D-A2AD-5DCA03A7AEE1}"/>
                </a:ext>
              </a:extLst>
            </p:cNvPr>
            <p:cNvSpPr/>
            <p:nvPr/>
          </p:nvSpPr>
          <p:spPr>
            <a:xfrm>
              <a:off x="2090353" y="-970"/>
              <a:ext cx="223428" cy="38503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Arrow Connector 18">
              <a:extLst>
                <a:ext uri="{FF2B5EF4-FFF2-40B4-BE49-F238E27FC236}">
                  <a16:creationId xmlns:a16="http://schemas.microsoft.com/office/drawing/2014/main" id="{BE758C5D-FF72-45C8-9B81-599360257096}"/>
                </a:ext>
              </a:extLst>
            </p:cNvPr>
            <p:cNvCxnSpPr>
              <a:cxnSpLocks/>
              <a:stCxn id="18" idx="2"/>
              <a:endCxn id="20" idx="0"/>
            </p:cNvCxnSpPr>
            <p:nvPr/>
          </p:nvCxnSpPr>
          <p:spPr>
            <a:xfrm flipH="1">
              <a:off x="1837155" y="384060"/>
              <a:ext cx="364913" cy="8201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435312-583C-4765-A0A8-09D3C99B02D1}"/>
                </a:ext>
              </a:extLst>
            </p:cNvPr>
            <p:cNvSpPr txBox="1"/>
            <p:nvPr/>
          </p:nvSpPr>
          <p:spPr>
            <a:xfrm>
              <a:off x="1360528" y="1204245"/>
              <a:ext cx="953253" cy="87875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Để khởi động nhiệm vụ trong Tương lai theo mốc thời gian Kế hoạch</a:t>
              </a:r>
            </a:p>
            <a:p>
              <a:pPr marL="285750" indent="-285750">
                <a:buFont typeface="Arial" panose="020B0604020202020204" pitchFamily="34" charset="0"/>
                <a:buChar char="•"/>
              </a:pPr>
              <a:r>
                <a:rPr lang="vi-VN" dirty="0">
                  <a:solidFill>
                    <a:srgbClr val="FF0000"/>
                  </a:solidFill>
                </a:rPr>
                <a:t>Chọn Menu Hơn nữa</a:t>
              </a:r>
            </a:p>
          </p:txBody>
        </p:sp>
      </p:grpSp>
      <p:grpSp>
        <p:nvGrpSpPr>
          <p:cNvPr id="30" name="Group 29">
            <a:extLst>
              <a:ext uri="{FF2B5EF4-FFF2-40B4-BE49-F238E27FC236}">
                <a16:creationId xmlns:a16="http://schemas.microsoft.com/office/drawing/2014/main" id="{8B03922A-70DC-4CD2-940B-5A5C492F785D}"/>
              </a:ext>
            </a:extLst>
          </p:cNvPr>
          <p:cNvGrpSpPr/>
          <p:nvPr/>
        </p:nvGrpSpPr>
        <p:grpSpPr>
          <a:xfrm>
            <a:off x="8546840" y="586549"/>
            <a:ext cx="3597597" cy="3140262"/>
            <a:chOff x="1853618" y="-637372"/>
            <a:chExt cx="473132" cy="2988647"/>
          </a:xfrm>
        </p:grpSpPr>
        <p:sp>
          <p:nvSpPr>
            <p:cNvPr id="31" name="Rectangle: Rounded Corners 30">
              <a:extLst>
                <a:ext uri="{FF2B5EF4-FFF2-40B4-BE49-F238E27FC236}">
                  <a16:creationId xmlns:a16="http://schemas.microsoft.com/office/drawing/2014/main" id="{E49C4427-212E-497F-84DB-B1BD67DDF0BE}"/>
                </a:ext>
              </a:extLst>
            </p:cNvPr>
            <p:cNvSpPr/>
            <p:nvPr/>
          </p:nvSpPr>
          <p:spPr>
            <a:xfrm>
              <a:off x="1853618" y="-970"/>
              <a:ext cx="460163" cy="38503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2" name="Straight Arrow Connector 31">
              <a:extLst>
                <a:ext uri="{FF2B5EF4-FFF2-40B4-BE49-F238E27FC236}">
                  <a16:creationId xmlns:a16="http://schemas.microsoft.com/office/drawing/2014/main" id="{195E42E0-FB7C-41F5-A1D3-C1FFA8A942A1}"/>
                </a:ext>
              </a:extLst>
            </p:cNvPr>
            <p:cNvCxnSpPr>
              <a:cxnSpLocks/>
              <a:stCxn id="31" idx="2"/>
              <a:endCxn id="33" idx="0"/>
            </p:cNvCxnSpPr>
            <p:nvPr/>
          </p:nvCxnSpPr>
          <p:spPr>
            <a:xfrm flipH="1">
              <a:off x="2083699" y="384060"/>
              <a:ext cx="0" cy="1352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B54981-9CA5-4973-980E-F86B0CCFFFCB}"/>
                </a:ext>
              </a:extLst>
            </p:cNvPr>
            <p:cNvSpPr txBox="1"/>
            <p:nvPr/>
          </p:nvSpPr>
          <p:spPr>
            <a:xfrm>
              <a:off x="1855853" y="1736149"/>
              <a:ext cx="455693" cy="6151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Chọn Đặt ngày khởi động hoãn lại</a:t>
              </a:r>
            </a:p>
          </p:txBody>
        </p:sp>
        <p:sp>
          <p:nvSpPr>
            <p:cNvPr id="38" name="Rectangle: Rounded Corners 37">
              <a:extLst>
                <a:ext uri="{FF2B5EF4-FFF2-40B4-BE49-F238E27FC236}">
                  <a16:creationId xmlns:a16="http://schemas.microsoft.com/office/drawing/2014/main" id="{5D2CF7F0-C449-46E0-BEAE-C18425A886AA}"/>
                </a:ext>
              </a:extLst>
            </p:cNvPr>
            <p:cNvSpPr/>
            <p:nvPr/>
          </p:nvSpPr>
          <p:spPr>
            <a:xfrm>
              <a:off x="2171437" y="-637372"/>
              <a:ext cx="155313" cy="38503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9" name="Straight Arrow Connector 38">
              <a:extLst>
                <a:ext uri="{FF2B5EF4-FFF2-40B4-BE49-F238E27FC236}">
                  <a16:creationId xmlns:a16="http://schemas.microsoft.com/office/drawing/2014/main" id="{6CDFABC7-18B8-445B-8BB2-D6ACC625953A}"/>
                </a:ext>
              </a:extLst>
            </p:cNvPr>
            <p:cNvCxnSpPr>
              <a:cxnSpLocks/>
            </p:cNvCxnSpPr>
            <p:nvPr/>
          </p:nvCxnSpPr>
          <p:spPr>
            <a:xfrm flipH="1">
              <a:off x="2108819" y="-438448"/>
              <a:ext cx="57710" cy="397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A788810-2256-440B-9CB2-0549C587ECD5}"/>
              </a:ext>
            </a:extLst>
          </p:cNvPr>
          <p:cNvGrpSpPr/>
          <p:nvPr/>
        </p:nvGrpSpPr>
        <p:grpSpPr>
          <a:xfrm>
            <a:off x="921409" y="1256797"/>
            <a:ext cx="11375427" cy="3928697"/>
            <a:chOff x="1856990" y="-637372"/>
            <a:chExt cx="469760" cy="3739016"/>
          </a:xfrm>
        </p:grpSpPr>
        <p:sp>
          <p:nvSpPr>
            <p:cNvPr id="43" name="Rectangle: Rounded Corners 42">
              <a:extLst>
                <a:ext uri="{FF2B5EF4-FFF2-40B4-BE49-F238E27FC236}">
                  <a16:creationId xmlns:a16="http://schemas.microsoft.com/office/drawing/2014/main" id="{6366FE9C-85E3-433E-9737-1340B7B3C36D}"/>
                </a:ext>
              </a:extLst>
            </p:cNvPr>
            <p:cNvSpPr/>
            <p:nvPr/>
          </p:nvSpPr>
          <p:spPr>
            <a:xfrm>
              <a:off x="1922975" y="1057342"/>
              <a:ext cx="116944" cy="38503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4" name="Straight Arrow Connector 43">
              <a:extLst>
                <a:ext uri="{FF2B5EF4-FFF2-40B4-BE49-F238E27FC236}">
                  <a16:creationId xmlns:a16="http://schemas.microsoft.com/office/drawing/2014/main" id="{E1A8E2F0-85AC-41F2-A421-A606F7DB65AD}"/>
                </a:ext>
              </a:extLst>
            </p:cNvPr>
            <p:cNvCxnSpPr>
              <a:cxnSpLocks/>
              <a:stCxn id="43" idx="2"/>
              <a:endCxn id="45" idx="0"/>
            </p:cNvCxnSpPr>
            <p:nvPr/>
          </p:nvCxnSpPr>
          <p:spPr>
            <a:xfrm>
              <a:off x="1981447" y="1442372"/>
              <a:ext cx="0" cy="10441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8669AEB-0F74-45CA-93B9-62DC6F21E340}"/>
                </a:ext>
              </a:extLst>
            </p:cNvPr>
            <p:cNvSpPr txBox="1"/>
            <p:nvPr/>
          </p:nvSpPr>
          <p:spPr>
            <a:xfrm>
              <a:off x="1856990" y="2486518"/>
              <a:ext cx="248914" cy="6151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vi-VN" dirty="0">
                  <a:solidFill>
                    <a:srgbClr val="FF0000"/>
                  </a:solidFill>
                </a:rPr>
                <a:t>Chọn Mốc thời gian cần khởi động trong tương lai</a:t>
              </a:r>
            </a:p>
            <a:p>
              <a:pPr marL="285750" indent="-285750">
                <a:buFont typeface="Arial" panose="020B0604020202020204" pitchFamily="34" charset="0"/>
                <a:buChar char="•"/>
              </a:pPr>
              <a:r>
                <a:rPr lang="vi-VN" dirty="0">
                  <a:solidFill>
                    <a:srgbClr val="FF0000"/>
                  </a:solidFill>
                </a:rPr>
                <a:t>Sau đó chọn Đồng ý để lưu lại thông số</a:t>
              </a:r>
            </a:p>
          </p:txBody>
        </p:sp>
        <p:sp>
          <p:nvSpPr>
            <p:cNvPr id="46" name="Rectangle: Rounded Corners 45">
              <a:extLst>
                <a:ext uri="{FF2B5EF4-FFF2-40B4-BE49-F238E27FC236}">
                  <a16:creationId xmlns:a16="http://schemas.microsoft.com/office/drawing/2014/main" id="{52283153-1BC3-4479-B092-C63401A331D5}"/>
                </a:ext>
              </a:extLst>
            </p:cNvPr>
            <p:cNvSpPr/>
            <p:nvPr/>
          </p:nvSpPr>
          <p:spPr>
            <a:xfrm>
              <a:off x="2171437" y="-637372"/>
              <a:ext cx="155313" cy="38503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7" name="Straight Arrow Connector 46">
              <a:extLst>
                <a:ext uri="{FF2B5EF4-FFF2-40B4-BE49-F238E27FC236}">
                  <a16:creationId xmlns:a16="http://schemas.microsoft.com/office/drawing/2014/main" id="{06E36F15-263C-40D7-A2E9-4F3329BAE8AB}"/>
                </a:ext>
              </a:extLst>
            </p:cNvPr>
            <p:cNvCxnSpPr>
              <a:cxnSpLocks/>
              <a:stCxn id="46" idx="1"/>
            </p:cNvCxnSpPr>
            <p:nvPr/>
          </p:nvCxnSpPr>
          <p:spPr>
            <a:xfrm flipH="1">
              <a:off x="2021231" y="-444856"/>
              <a:ext cx="150206" cy="1328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56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xit" presetSubtype="0" fill="hold"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xit" presetSubtype="0" fill="hold" nodeType="withEffect">
                                  <p:stCondLst>
                                    <p:cond delay="0"/>
                                  </p:stCondLst>
                                  <p:childTnLst>
                                    <p:animEffect transition="out" filter="fade">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5B0D-631C-4E30-90C0-8C6C70ECC5BC}"/>
              </a:ext>
            </a:extLst>
          </p:cNvPr>
          <p:cNvSpPr>
            <a:spLocks noGrp="1"/>
          </p:cNvSpPr>
          <p:nvPr>
            <p:ph type="title"/>
          </p:nvPr>
        </p:nvSpPr>
        <p:spPr/>
        <p:txBody>
          <a:bodyPr/>
          <a:lstStyle/>
          <a:p>
            <a:r>
              <a:rPr lang="en-US" dirty="0"/>
              <a:t>THỰC HIỆN CÔNG VIỆC Đ</a:t>
            </a:r>
            <a:r>
              <a:rPr lang="vi-VN" dirty="0"/>
              <a:t>Ư</a:t>
            </a:r>
            <a:r>
              <a:rPr lang="en-US" dirty="0"/>
              <a:t>ỢC GIAO</a:t>
            </a:r>
            <a:endParaRPr lang="vi-VN" dirty="0"/>
          </a:p>
        </p:txBody>
      </p:sp>
      <p:sp>
        <p:nvSpPr>
          <p:cNvPr id="3" name="Text Placeholder 2">
            <a:extLst>
              <a:ext uri="{FF2B5EF4-FFF2-40B4-BE49-F238E27FC236}">
                <a16:creationId xmlns:a16="http://schemas.microsoft.com/office/drawing/2014/main" id="{1BBF1114-447E-4908-A59C-313367092DE0}"/>
              </a:ext>
            </a:extLst>
          </p:cNvPr>
          <p:cNvSpPr>
            <a:spLocks noGrp="1"/>
          </p:cNvSpPr>
          <p:nvPr>
            <p:ph type="body" idx="1"/>
          </p:nvPr>
        </p:nvSpPr>
        <p:spPr/>
        <p:txBody>
          <a:bodyPr/>
          <a:lstStyle/>
          <a:p>
            <a:r>
              <a:rPr lang="en-US" dirty="0"/>
              <a:t>DÀNH CHO CẤP D</a:t>
            </a:r>
            <a:r>
              <a:rPr lang="vi-VN" dirty="0"/>
              <a:t>ƯỚI/NGƯỜI NHẬN VIỆC</a:t>
            </a:r>
          </a:p>
        </p:txBody>
      </p:sp>
    </p:spTree>
    <p:extLst>
      <p:ext uri="{BB962C8B-B14F-4D97-AF65-F5344CB8AC3E}">
        <p14:creationId xmlns:p14="http://schemas.microsoft.com/office/powerpoint/2010/main" val="374456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72422125-A3E5-465B-AA35-E4EAE9CB3717}"/>
              </a:ext>
            </a:extLst>
          </p:cNvPr>
          <p:cNvPicPr>
            <a:picLocks noChangeAspect="1"/>
          </p:cNvPicPr>
          <p:nvPr/>
        </p:nvPicPr>
        <p:blipFill rotWithShape="1">
          <a:blip r:embed="rId2"/>
          <a:srcRect b="5858"/>
          <a:stretch/>
        </p:blipFill>
        <p:spPr>
          <a:xfrm>
            <a:off x="20" y="10"/>
            <a:ext cx="12191980" cy="6857990"/>
          </a:xfrm>
          <a:prstGeom prst="rect">
            <a:avLst/>
          </a:prstGeom>
        </p:spPr>
      </p:pic>
      <p:grpSp>
        <p:nvGrpSpPr>
          <p:cNvPr id="3" name="Group 2">
            <a:extLst>
              <a:ext uri="{FF2B5EF4-FFF2-40B4-BE49-F238E27FC236}">
                <a16:creationId xmlns:a16="http://schemas.microsoft.com/office/drawing/2014/main" id="{67C0C2B1-2E55-42AB-93D3-37331DEFF100}"/>
              </a:ext>
            </a:extLst>
          </p:cNvPr>
          <p:cNvGrpSpPr/>
          <p:nvPr/>
        </p:nvGrpSpPr>
        <p:grpSpPr>
          <a:xfrm>
            <a:off x="0" y="551188"/>
            <a:ext cx="9570720" cy="5538784"/>
            <a:chOff x="0" y="784815"/>
            <a:chExt cx="9570720" cy="5271366"/>
          </a:xfrm>
        </p:grpSpPr>
        <p:sp>
          <p:nvSpPr>
            <p:cNvPr id="4" name="Rectangle: Rounded Corners 3">
              <a:extLst>
                <a:ext uri="{FF2B5EF4-FFF2-40B4-BE49-F238E27FC236}">
                  <a16:creationId xmlns:a16="http://schemas.microsoft.com/office/drawing/2014/main" id="{C52D262E-5BC4-4D8A-B2E0-099F7C218365}"/>
                </a:ext>
              </a:extLst>
            </p:cNvPr>
            <p:cNvSpPr/>
            <p:nvPr/>
          </p:nvSpPr>
          <p:spPr>
            <a:xfrm>
              <a:off x="0" y="784815"/>
              <a:ext cx="2661920" cy="1416576"/>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26847B7D-CFB2-44A6-A076-69F516B0D01B}"/>
                </a:ext>
              </a:extLst>
            </p:cNvPr>
            <p:cNvCxnSpPr>
              <a:cxnSpLocks/>
              <a:stCxn id="4" idx="2"/>
              <a:endCxn id="6" idx="0"/>
            </p:cNvCxnSpPr>
            <p:nvPr/>
          </p:nvCxnSpPr>
          <p:spPr>
            <a:xfrm>
              <a:off x="1330960" y="2201391"/>
              <a:ext cx="6459221" cy="24487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B32C30-49F8-4532-9F97-87075A6267D6}"/>
                </a:ext>
              </a:extLst>
            </p:cNvPr>
            <p:cNvSpPr txBox="1"/>
            <p:nvPr/>
          </p:nvSpPr>
          <p:spPr>
            <a:xfrm>
              <a:off x="6009641" y="4650180"/>
              <a:ext cx="3561079" cy="1406001"/>
            </a:xfrm>
            <a:prstGeom prst="rect">
              <a:avLst/>
            </a:prstGeom>
            <a:noFill/>
          </p:spPr>
          <p:txBody>
            <a:bodyPr wrap="square" rtlCol="0">
              <a:spAutoFit/>
            </a:bodyPr>
            <a:lstStyle/>
            <a:p>
              <a:r>
                <a:rPr lang="vi-VN" dirty="0"/>
                <a:t>Khi có nhiệm vụ được giao thì Người Nhận việc sẽ có Nhiệm vụ đến. Click vào để mở Danh sách Nhiệm vụ đến mình để tiến hành thực hiện</a:t>
              </a:r>
            </a:p>
          </p:txBody>
        </p:sp>
      </p:grpSp>
    </p:spTree>
    <p:extLst>
      <p:ext uri="{BB962C8B-B14F-4D97-AF65-F5344CB8AC3E}">
        <p14:creationId xmlns:p14="http://schemas.microsoft.com/office/powerpoint/2010/main" val="141044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C28CE8-2646-4220-9BD6-023021EF13E2}"/>
              </a:ext>
            </a:extLst>
          </p:cNvPr>
          <p:cNvPicPr>
            <a:picLocks noChangeAspect="1"/>
          </p:cNvPicPr>
          <p:nvPr/>
        </p:nvPicPr>
        <p:blipFill>
          <a:blip r:embed="rId2"/>
          <a:stretch>
            <a:fillRect/>
          </a:stretch>
        </p:blipFill>
        <p:spPr>
          <a:xfrm>
            <a:off x="-6376" y="-693"/>
            <a:ext cx="12480251" cy="6131915"/>
          </a:xfrm>
          <a:prstGeom prst="rect">
            <a:avLst/>
          </a:prstGeom>
        </p:spPr>
      </p:pic>
      <p:grpSp>
        <p:nvGrpSpPr>
          <p:cNvPr id="6" name="Group 5">
            <a:extLst>
              <a:ext uri="{FF2B5EF4-FFF2-40B4-BE49-F238E27FC236}">
                <a16:creationId xmlns:a16="http://schemas.microsoft.com/office/drawing/2014/main" id="{F2DEEDD3-3FA5-4E0F-8C63-8B526ED81339}"/>
              </a:ext>
            </a:extLst>
          </p:cNvPr>
          <p:cNvGrpSpPr/>
          <p:nvPr/>
        </p:nvGrpSpPr>
        <p:grpSpPr>
          <a:xfrm>
            <a:off x="0" y="4790442"/>
            <a:ext cx="9657079" cy="967747"/>
            <a:chOff x="0" y="4819392"/>
            <a:chExt cx="9657079" cy="921023"/>
          </a:xfrm>
        </p:grpSpPr>
        <p:sp>
          <p:nvSpPr>
            <p:cNvPr id="8" name="Rectangle: Rounded Corners 7">
              <a:extLst>
                <a:ext uri="{FF2B5EF4-FFF2-40B4-BE49-F238E27FC236}">
                  <a16:creationId xmlns:a16="http://schemas.microsoft.com/office/drawing/2014/main" id="{57851B87-97EF-4E02-B3BC-48F24E8249DF}"/>
                </a:ext>
              </a:extLst>
            </p:cNvPr>
            <p:cNvSpPr/>
            <p:nvPr/>
          </p:nvSpPr>
          <p:spPr>
            <a:xfrm>
              <a:off x="0" y="4819392"/>
              <a:ext cx="5039360" cy="92102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Arrow Connector 10">
              <a:extLst>
                <a:ext uri="{FF2B5EF4-FFF2-40B4-BE49-F238E27FC236}">
                  <a16:creationId xmlns:a16="http://schemas.microsoft.com/office/drawing/2014/main" id="{A1E436C5-B2F9-469F-83BD-70444CC8F096}"/>
                </a:ext>
              </a:extLst>
            </p:cNvPr>
            <p:cNvCxnSpPr>
              <a:cxnSpLocks/>
              <a:stCxn id="8" idx="3"/>
              <a:endCxn id="12" idx="1"/>
            </p:cNvCxnSpPr>
            <p:nvPr/>
          </p:nvCxnSpPr>
          <p:spPr>
            <a:xfrm flipV="1">
              <a:off x="5039360" y="5279903"/>
              <a:ext cx="105664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04D6C4-148A-4740-AB18-F560B752E64B}"/>
                </a:ext>
              </a:extLst>
            </p:cNvPr>
            <p:cNvSpPr txBox="1"/>
            <p:nvPr/>
          </p:nvSpPr>
          <p:spPr>
            <a:xfrm>
              <a:off x="6096000" y="4972340"/>
              <a:ext cx="3561079" cy="615125"/>
            </a:xfrm>
            <a:prstGeom prst="rect">
              <a:avLst/>
            </a:prstGeom>
            <a:noFill/>
          </p:spPr>
          <p:txBody>
            <a:bodyPr wrap="square" rtlCol="0">
              <a:spAutoFit/>
            </a:bodyPr>
            <a:lstStyle/>
            <a:p>
              <a:r>
                <a:rPr lang="vi-VN" dirty="0"/>
                <a:t>Nhập phần Báo cáo thực hiện công việc vào phần Ghi chú</a:t>
              </a:r>
            </a:p>
          </p:txBody>
        </p:sp>
      </p:grpSp>
      <p:grpSp>
        <p:nvGrpSpPr>
          <p:cNvPr id="17" name="Group 16">
            <a:extLst>
              <a:ext uri="{FF2B5EF4-FFF2-40B4-BE49-F238E27FC236}">
                <a16:creationId xmlns:a16="http://schemas.microsoft.com/office/drawing/2014/main" id="{F4B30EB2-DC95-41BE-9F81-EAF23AF828FB}"/>
              </a:ext>
            </a:extLst>
          </p:cNvPr>
          <p:cNvGrpSpPr/>
          <p:nvPr/>
        </p:nvGrpSpPr>
        <p:grpSpPr>
          <a:xfrm>
            <a:off x="8854750" y="401216"/>
            <a:ext cx="3451549" cy="3818435"/>
            <a:chOff x="8702350" y="497042"/>
            <a:chExt cx="3451549" cy="3634076"/>
          </a:xfrm>
        </p:grpSpPr>
        <p:sp>
          <p:nvSpPr>
            <p:cNvPr id="18" name="Rectangle: Rounded Corners 17">
              <a:extLst>
                <a:ext uri="{FF2B5EF4-FFF2-40B4-BE49-F238E27FC236}">
                  <a16:creationId xmlns:a16="http://schemas.microsoft.com/office/drawing/2014/main" id="{D79B2B2D-17C0-42A4-AEDC-397E8F128A8E}"/>
                </a:ext>
              </a:extLst>
            </p:cNvPr>
            <p:cNvSpPr/>
            <p:nvPr/>
          </p:nvSpPr>
          <p:spPr>
            <a:xfrm>
              <a:off x="8702350" y="497042"/>
              <a:ext cx="3451549" cy="433913"/>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Arrow Connector 18">
              <a:extLst>
                <a:ext uri="{FF2B5EF4-FFF2-40B4-BE49-F238E27FC236}">
                  <a16:creationId xmlns:a16="http://schemas.microsoft.com/office/drawing/2014/main" id="{4636029A-9FB7-4829-9709-0604E4B0D1AA}"/>
                </a:ext>
              </a:extLst>
            </p:cNvPr>
            <p:cNvCxnSpPr>
              <a:cxnSpLocks/>
              <a:stCxn id="18" idx="2"/>
              <a:endCxn id="20" idx="0"/>
            </p:cNvCxnSpPr>
            <p:nvPr/>
          </p:nvCxnSpPr>
          <p:spPr>
            <a:xfrm>
              <a:off x="10428125" y="930955"/>
              <a:ext cx="0" cy="739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059D637-5702-4F60-8098-490961BD70ED}"/>
                </a:ext>
              </a:extLst>
            </p:cNvPr>
            <p:cNvSpPr txBox="1"/>
            <p:nvPr/>
          </p:nvSpPr>
          <p:spPr>
            <a:xfrm>
              <a:off x="8702350" y="1670618"/>
              <a:ext cx="3451549" cy="2460500"/>
            </a:xfrm>
            <a:prstGeom prst="rect">
              <a:avLst/>
            </a:prstGeom>
            <a:noFill/>
          </p:spPr>
          <p:txBody>
            <a:bodyPr wrap="square" rtlCol="0">
              <a:spAutoFit/>
            </a:bodyPr>
            <a:lstStyle/>
            <a:p>
              <a:pPr marL="285750" indent="-285750">
                <a:buFont typeface="Arial" panose="020B0604020202020204" pitchFamily="34" charset="0"/>
                <a:buChar char="•"/>
              </a:pPr>
              <a:r>
                <a:rPr lang="vi-VN" dirty="0"/>
                <a:t>Chọn Chất lượng hoàn thành Nhiệm vụ.</a:t>
              </a:r>
            </a:p>
            <a:p>
              <a:pPr marL="285750" indent="-285750">
                <a:buFont typeface="Arial" panose="020B0604020202020204" pitchFamily="34" charset="0"/>
                <a:buChar char="•"/>
              </a:pPr>
              <a:r>
                <a:rPr lang="vi-VN" dirty="0"/>
                <a:t>Nếu là Người thực hiện Nhiệm vụ thì Chất lượng này là Tự đánh giá</a:t>
              </a:r>
            </a:p>
            <a:p>
              <a:pPr marL="285750" indent="-285750">
                <a:buFont typeface="Arial" panose="020B0604020202020204" pitchFamily="34" charset="0"/>
                <a:buChar char="•"/>
              </a:pPr>
              <a:r>
                <a:rPr lang="vi-VN" dirty="0"/>
                <a:t>Nếu là Người Kiểm tra kết quả thực hiện thì Chất lượng này là Đánh giá của người Kiểm tra</a:t>
              </a:r>
            </a:p>
          </p:txBody>
        </p:sp>
      </p:grpSp>
      <p:grpSp>
        <p:nvGrpSpPr>
          <p:cNvPr id="27" name="Group 26">
            <a:extLst>
              <a:ext uri="{FF2B5EF4-FFF2-40B4-BE49-F238E27FC236}">
                <a16:creationId xmlns:a16="http://schemas.microsoft.com/office/drawing/2014/main" id="{135BEF65-DF13-4EFC-900A-4961E69AB265}"/>
              </a:ext>
            </a:extLst>
          </p:cNvPr>
          <p:cNvGrpSpPr/>
          <p:nvPr/>
        </p:nvGrpSpPr>
        <p:grpSpPr>
          <a:xfrm>
            <a:off x="3901751" y="224887"/>
            <a:ext cx="4870578" cy="3423974"/>
            <a:chOff x="6853231" y="355775"/>
            <a:chExt cx="4870578" cy="3258659"/>
          </a:xfrm>
        </p:grpSpPr>
        <p:sp>
          <p:nvSpPr>
            <p:cNvPr id="28" name="Rectangle: Rounded Corners 27">
              <a:extLst>
                <a:ext uri="{FF2B5EF4-FFF2-40B4-BE49-F238E27FC236}">
                  <a16:creationId xmlns:a16="http://schemas.microsoft.com/office/drawing/2014/main" id="{9832F98E-38AA-431A-AFC3-F9946CB81514}"/>
                </a:ext>
              </a:extLst>
            </p:cNvPr>
            <p:cNvSpPr/>
            <p:nvPr/>
          </p:nvSpPr>
          <p:spPr>
            <a:xfrm>
              <a:off x="8615162" y="355775"/>
              <a:ext cx="1346717" cy="709401"/>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a:extLst>
                <a:ext uri="{FF2B5EF4-FFF2-40B4-BE49-F238E27FC236}">
                  <a16:creationId xmlns:a16="http://schemas.microsoft.com/office/drawing/2014/main" id="{B604E16D-E44D-4BFE-A7C5-2C682771BA75}"/>
                </a:ext>
              </a:extLst>
            </p:cNvPr>
            <p:cNvCxnSpPr>
              <a:cxnSpLocks/>
              <a:stCxn id="28" idx="2"/>
              <a:endCxn id="30" idx="0"/>
            </p:cNvCxnSpPr>
            <p:nvPr/>
          </p:nvCxnSpPr>
          <p:spPr>
            <a:xfrm flipH="1">
              <a:off x="9288520" y="1065176"/>
              <a:ext cx="1" cy="616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92BC891-721A-40F9-BD12-4E003C85E763}"/>
                </a:ext>
              </a:extLst>
            </p:cNvPr>
            <p:cNvSpPr txBox="1"/>
            <p:nvPr/>
          </p:nvSpPr>
          <p:spPr>
            <a:xfrm>
              <a:off x="6853231" y="1681185"/>
              <a:ext cx="4870578" cy="1933249"/>
            </a:xfrm>
            <a:prstGeom prst="rect">
              <a:avLst/>
            </a:prstGeom>
            <a:noFill/>
          </p:spPr>
          <p:txBody>
            <a:bodyPr wrap="square" rtlCol="0">
              <a:spAutoFit/>
            </a:bodyPr>
            <a:lstStyle/>
            <a:p>
              <a:pPr marL="285750" indent="-285750">
                <a:buFont typeface="Arial" panose="020B0604020202020204" pitchFamily="34" charset="0"/>
                <a:buChar char="•"/>
              </a:pPr>
              <a:r>
                <a:rPr lang="vi-VN" dirty="0"/>
                <a:t>Có thể thêm Chủ đề: Là các nội dung khác trong DM như Cuộc họp, văn bản, email hoặc các công việc khác để làm cơ sở đã hoàn thành công việc</a:t>
              </a:r>
            </a:p>
            <a:p>
              <a:pPr marL="285750" indent="-285750">
                <a:buFont typeface="Arial" panose="020B0604020202020204" pitchFamily="34" charset="0"/>
                <a:buChar char="•"/>
              </a:pPr>
              <a:r>
                <a:rPr lang="vi-VN" dirty="0"/>
                <a:t>Thêm tệp dùng để đính kèm file kết quả thực hiện hoặc các file cần thiết khác kèm theo Nhiệm vụ yêu cầu</a:t>
              </a:r>
            </a:p>
          </p:txBody>
        </p:sp>
      </p:grpSp>
      <p:grpSp>
        <p:nvGrpSpPr>
          <p:cNvPr id="34" name="Group 33">
            <a:extLst>
              <a:ext uri="{FF2B5EF4-FFF2-40B4-BE49-F238E27FC236}">
                <a16:creationId xmlns:a16="http://schemas.microsoft.com/office/drawing/2014/main" id="{B91FD54E-5621-4768-BC08-A0157B9026FA}"/>
              </a:ext>
            </a:extLst>
          </p:cNvPr>
          <p:cNvGrpSpPr/>
          <p:nvPr/>
        </p:nvGrpSpPr>
        <p:grpSpPr>
          <a:xfrm>
            <a:off x="0" y="5735973"/>
            <a:ext cx="10307319" cy="369332"/>
            <a:chOff x="0" y="5352807"/>
            <a:chExt cx="10307319" cy="351500"/>
          </a:xfrm>
        </p:grpSpPr>
        <p:sp>
          <p:nvSpPr>
            <p:cNvPr id="35" name="Rectangle: Rounded Corners 34">
              <a:extLst>
                <a:ext uri="{FF2B5EF4-FFF2-40B4-BE49-F238E27FC236}">
                  <a16:creationId xmlns:a16="http://schemas.microsoft.com/office/drawing/2014/main" id="{B92C9131-0932-4179-851D-AC860FD05064}"/>
                </a:ext>
              </a:extLst>
            </p:cNvPr>
            <p:cNvSpPr/>
            <p:nvPr/>
          </p:nvSpPr>
          <p:spPr>
            <a:xfrm>
              <a:off x="0" y="5373954"/>
              <a:ext cx="965200" cy="31409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6" name="Straight Arrow Connector 35">
              <a:extLst>
                <a:ext uri="{FF2B5EF4-FFF2-40B4-BE49-F238E27FC236}">
                  <a16:creationId xmlns:a16="http://schemas.microsoft.com/office/drawing/2014/main" id="{0FD2C1DE-8482-4B61-A801-3776A7096A10}"/>
                </a:ext>
              </a:extLst>
            </p:cNvPr>
            <p:cNvCxnSpPr>
              <a:cxnSpLocks/>
              <a:stCxn id="35" idx="3"/>
              <a:endCxn id="37" idx="1"/>
            </p:cNvCxnSpPr>
            <p:nvPr/>
          </p:nvCxnSpPr>
          <p:spPr>
            <a:xfrm flipV="1">
              <a:off x="965200" y="5528557"/>
              <a:ext cx="619759" cy="2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08B8C9F-202D-4A14-A394-318575579401}"/>
                </a:ext>
              </a:extLst>
            </p:cNvPr>
            <p:cNvSpPr txBox="1"/>
            <p:nvPr/>
          </p:nvSpPr>
          <p:spPr>
            <a:xfrm>
              <a:off x="1584959" y="5352807"/>
              <a:ext cx="8722360" cy="351500"/>
            </a:xfrm>
            <a:prstGeom prst="rect">
              <a:avLst/>
            </a:prstGeom>
            <a:noFill/>
          </p:spPr>
          <p:txBody>
            <a:bodyPr wrap="square" rtlCol="0">
              <a:spAutoFit/>
            </a:bodyPr>
            <a:lstStyle/>
            <a:p>
              <a:r>
                <a:rPr lang="vi-VN" dirty="0"/>
                <a:t>Sau khi hoàn tất các việc trên thì chọn Nút này để xác nhận Đã thực hiện nhiệm vụ</a:t>
              </a:r>
            </a:p>
          </p:txBody>
        </p:sp>
      </p:grpSp>
      <p:grpSp>
        <p:nvGrpSpPr>
          <p:cNvPr id="32" name="Group 31">
            <a:extLst>
              <a:ext uri="{FF2B5EF4-FFF2-40B4-BE49-F238E27FC236}">
                <a16:creationId xmlns:a16="http://schemas.microsoft.com/office/drawing/2014/main" id="{3D5AC542-3CC0-4B27-A4FF-E86F746D45B3}"/>
              </a:ext>
            </a:extLst>
          </p:cNvPr>
          <p:cNvGrpSpPr/>
          <p:nvPr/>
        </p:nvGrpSpPr>
        <p:grpSpPr>
          <a:xfrm>
            <a:off x="965200" y="193567"/>
            <a:ext cx="3561079" cy="2669412"/>
            <a:chOff x="812800" y="4819393"/>
            <a:chExt cx="3561079" cy="2540529"/>
          </a:xfrm>
        </p:grpSpPr>
        <p:sp>
          <p:nvSpPr>
            <p:cNvPr id="33" name="Rectangle: Rounded Corners 32">
              <a:extLst>
                <a:ext uri="{FF2B5EF4-FFF2-40B4-BE49-F238E27FC236}">
                  <a16:creationId xmlns:a16="http://schemas.microsoft.com/office/drawing/2014/main" id="{08400FB5-A79E-4EC3-AF39-313A2B82F937}"/>
                </a:ext>
              </a:extLst>
            </p:cNvPr>
            <p:cNvSpPr/>
            <p:nvPr/>
          </p:nvSpPr>
          <p:spPr>
            <a:xfrm>
              <a:off x="2038844" y="4819393"/>
              <a:ext cx="1111793" cy="31750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8" name="Straight Arrow Connector 37">
              <a:extLst>
                <a:ext uri="{FF2B5EF4-FFF2-40B4-BE49-F238E27FC236}">
                  <a16:creationId xmlns:a16="http://schemas.microsoft.com/office/drawing/2014/main" id="{CF0F77BE-48BC-4A95-82A2-9CBBEB02B80D}"/>
                </a:ext>
              </a:extLst>
            </p:cNvPr>
            <p:cNvCxnSpPr>
              <a:cxnSpLocks/>
              <a:stCxn id="33" idx="2"/>
              <a:endCxn id="39" idx="0"/>
            </p:cNvCxnSpPr>
            <p:nvPr/>
          </p:nvCxnSpPr>
          <p:spPr>
            <a:xfrm flipH="1">
              <a:off x="2593340" y="5136902"/>
              <a:ext cx="1401" cy="1344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174E76F-B6F1-4F3B-903F-C37B5027356A}"/>
                </a:ext>
              </a:extLst>
            </p:cNvPr>
            <p:cNvSpPr txBox="1"/>
            <p:nvPr/>
          </p:nvSpPr>
          <p:spPr>
            <a:xfrm>
              <a:off x="812800" y="6481172"/>
              <a:ext cx="3561079" cy="878750"/>
            </a:xfrm>
            <a:prstGeom prst="rect">
              <a:avLst/>
            </a:prstGeom>
            <a:noFill/>
          </p:spPr>
          <p:txBody>
            <a:bodyPr wrap="square" rtlCol="0">
              <a:spAutoFit/>
            </a:bodyPr>
            <a:lstStyle/>
            <a:p>
              <a:r>
                <a:rPr lang="vi-VN" dirty="0"/>
                <a:t>Khi nhận Nhiệm vụ, muốn bắt đầu đưa vào thực hiện thì chọn Đưa vào thực hiện</a:t>
              </a:r>
            </a:p>
          </p:txBody>
        </p:sp>
      </p:grpSp>
    </p:spTree>
    <p:extLst>
      <p:ext uri="{BB962C8B-B14F-4D97-AF65-F5344CB8AC3E}">
        <p14:creationId xmlns:p14="http://schemas.microsoft.com/office/powerpoint/2010/main" val="12919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32"/>
                                        </p:tgtEl>
                                      </p:cBhvr>
                                    </p:animEffect>
                                    <p:set>
                                      <p:cBhvr>
                                        <p:cTn id="15" dur="1" fill="hold">
                                          <p:stCondLst>
                                            <p:cond delay="499"/>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xit" presetSubtype="0" fill="hold"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576A79B6-0705-4B09-8C3F-D8578D5404CA}"/>
              </a:ext>
            </a:extLst>
          </p:cNvPr>
          <p:cNvPicPr>
            <a:picLocks noChangeAspect="1"/>
          </p:cNvPicPr>
          <p:nvPr/>
        </p:nvPicPr>
        <p:blipFill rotWithShape="1">
          <a:blip r:embed="rId2"/>
          <a:srcRect r="19111" b="-1"/>
          <a:stretch/>
        </p:blipFill>
        <p:spPr>
          <a:xfrm>
            <a:off x="20" y="10"/>
            <a:ext cx="12191980" cy="6857990"/>
          </a:xfrm>
          <a:prstGeom prst="rect">
            <a:avLst/>
          </a:prstGeom>
        </p:spPr>
      </p:pic>
      <p:grpSp>
        <p:nvGrpSpPr>
          <p:cNvPr id="3" name="Group 2">
            <a:extLst>
              <a:ext uri="{FF2B5EF4-FFF2-40B4-BE49-F238E27FC236}">
                <a16:creationId xmlns:a16="http://schemas.microsoft.com/office/drawing/2014/main" id="{57442E73-AD03-43E4-AD16-A8ACE4963348}"/>
              </a:ext>
            </a:extLst>
          </p:cNvPr>
          <p:cNvGrpSpPr/>
          <p:nvPr/>
        </p:nvGrpSpPr>
        <p:grpSpPr>
          <a:xfrm>
            <a:off x="1852115" y="313899"/>
            <a:ext cx="5485831" cy="4239903"/>
            <a:chOff x="4803595" y="440489"/>
            <a:chExt cx="5485831" cy="4035194"/>
          </a:xfrm>
        </p:grpSpPr>
        <p:sp>
          <p:nvSpPr>
            <p:cNvPr id="4" name="Rectangle: Rounded Corners 3">
              <a:extLst>
                <a:ext uri="{FF2B5EF4-FFF2-40B4-BE49-F238E27FC236}">
                  <a16:creationId xmlns:a16="http://schemas.microsoft.com/office/drawing/2014/main" id="{593E2751-BE36-461B-AE96-87BBAFBA3364}"/>
                </a:ext>
              </a:extLst>
            </p:cNvPr>
            <p:cNvSpPr/>
            <p:nvPr/>
          </p:nvSpPr>
          <p:spPr>
            <a:xfrm>
              <a:off x="7177737" y="440489"/>
              <a:ext cx="1137313" cy="38966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51F6AC2B-7533-42F6-87E1-DE9B44670EE7}"/>
                </a:ext>
              </a:extLst>
            </p:cNvPr>
            <p:cNvCxnSpPr>
              <a:cxnSpLocks/>
              <a:stCxn id="4" idx="2"/>
              <a:endCxn id="6" idx="0"/>
            </p:cNvCxnSpPr>
            <p:nvPr/>
          </p:nvCxnSpPr>
          <p:spPr>
            <a:xfrm flipH="1">
              <a:off x="6584135" y="830153"/>
              <a:ext cx="1162259" cy="1182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6A4F05-E25C-4ADD-81C1-E533179282CC}"/>
                </a:ext>
              </a:extLst>
            </p:cNvPr>
            <p:cNvSpPr txBox="1"/>
            <p:nvPr/>
          </p:nvSpPr>
          <p:spPr>
            <a:xfrm>
              <a:off x="4803595" y="2012257"/>
              <a:ext cx="3561079" cy="1669624"/>
            </a:xfrm>
            <a:prstGeom prst="rect">
              <a:avLst/>
            </a:prstGeom>
            <a:solidFill>
              <a:schemeClr val="bg1"/>
            </a:solidFill>
          </p:spPr>
          <p:txBody>
            <a:bodyPr wrap="square" rtlCol="0">
              <a:spAutoFit/>
            </a:bodyPr>
            <a:lstStyle/>
            <a:p>
              <a:r>
                <a:rPr lang="vi-VN" dirty="0">
                  <a:solidFill>
                    <a:srgbClr val="FF0000"/>
                  </a:solidFill>
                </a:rPr>
                <a:t>Quản lý cấp giữa sau khi nhận Nhiệm vụ từ cấp trên có thể triển khai xuống dưới bằng cách chọn Nhiệm vụ con.</a:t>
              </a:r>
            </a:p>
            <a:p>
              <a:r>
                <a:rPr lang="vi-VN" dirty="0">
                  <a:solidFill>
                    <a:srgbClr val="FF0000"/>
                  </a:solidFill>
                </a:rPr>
                <a:t>Sau đó thực hiện các bước tạo Quy trình như thông thường</a:t>
              </a:r>
            </a:p>
          </p:txBody>
        </p:sp>
        <p:cxnSp>
          <p:nvCxnSpPr>
            <p:cNvPr id="12" name="Straight Arrow Connector 11">
              <a:extLst>
                <a:ext uri="{FF2B5EF4-FFF2-40B4-BE49-F238E27FC236}">
                  <a16:creationId xmlns:a16="http://schemas.microsoft.com/office/drawing/2014/main" id="{793C14EE-1A0E-4562-9BCC-7E73FA53468B}"/>
                </a:ext>
              </a:extLst>
            </p:cNvPr>
            <p:cNvCxnSpPr>
              <a:cxnSpLocks/>
              <a:stCxn id="4" idx="2"/>
              <a:endCxn id="16" idx="0"/>
            </p:cNvCxnSpPr>
            <p:nvPr/>
          </p:nvCxnSpPr>
          <p:spPr>
            <a:xfrm>
              <a:off x="7746394" y="830153"/>
              <a:ext cx="1864985" cy="16539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84E9F7AF-FE19-4B5E-AC1F-B2CE2DF409CC}"/>
                </a:ext>
              </a:extLst>
            </p:cNvPr>
            <p:cNvSpPr/>
            <p:nvPr/>
          </p:nvSpPr>
          <p:spPr>
            <a:xfrm>
              <a:off x="8933331" y="2484064"/>
              <a:ext cx="1356095" cy="199161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372723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D8692983-BF33-4E13-B724-1F0CAB184165}"/>
              </a:ext>
            </a:extLst>
          </p:cNvPr>
          <p:cNvPicPr>
            <a:picLocks noChangeAspect="1"/>
          </p:cNvPicPr>
          <p:nvPr/>
        </p:nvPicPr>
        <p:blipFill rotWithShape="1">
          <a:blip r:embed="rId2"/>
          <a:srcRect b="4255"/>
          <a:stretch/>
        </p:blipFill>
        <p:spPr>
          <a:xfrm>
            <a:off x="20" y="10"/>
            <a:ext cx="12191980" cy="6857990"/>
          </a:xfrm>
          <a:prstGeom prst="rect">
            <a:avLst/>
          </a:prstGeom>
        </p:spPr>
      </p:pic>
      <p:pic>
        <p:nvPicPr>
          <p:cNvPr id="3" name="Picture 2">
            <a:extLst>
              <a:ext uri="{FF2B5EF4-FFF2-40B4-BE49-F238E27FC236}">
                <a16:creationId xmlns:a16="http://schemas.microsoft.com/office/drawing/2014/main" id="{BAC75562-097D-4552-896F-18335DCF2E2C}"/>
              </a:ext>
            </a:extLst>
          </p:cNvPr>
          <p:cNvPicPr>
            <a:picLocks noChangeAspect="1"/>
          </p:cNvPicPr>
          <p:nvPr/>
        </p:nvPicPr>
        <p:blipFill>
          <a:blip r:embed="rId3"/>
          <a:stretch>
            <a:fillRect/>
          </a:stretch>
        </p:blipFill>
        <p:spPr>
          <a:xfrm>
            <a:off x="1271179" y="0"/>
            <a:ext cx="9649642" cy="6869627"/>
          </a:xfrm>
          <a:prstGeom prst="rect">
            <a:avLst/>
          </a:prstGeom>
        </p:spPr>
      </p:pic>
      <p:grpSp>
        <p:nvGrpSpPr>
          <p:cNvPr id="4" name="Group 3">
            <a:extLst>
              <a:ext uri="{FF2B5EF4-FFF2-40B4-BE49-F238E27FC236}">
                <a16:creationId xmlns:a16="http://schemas.microsoft.com/office/drawing/2014/main" id="{6A1DC25D-C56D-4A32-9E56-479323826BE3}"/>
              </a:ext>
            </a:extLst>
          </p:cNvPr>
          <p:cNvGrpSpPr/>
          <p:nvPr/>
        </p:nvGrpSpPr>
        <p:grpSpPr>
          <a:xfrm>
            <a:off x="2255217" y="324058"/>
            <a:ext cx="7767623" cy="3104942"/>
            <a:chOff x="5206697" y="450158"/>
            <a:chExt cx="7767623" cy="2955030"/>
          </a:xfrm>
        </p:grpSpPr>
        <p:sp>
          <p:nvSpPr>
            <p:cNvPr id="5" name="Rectangle: Rounded Corners 4">
              <a:extLst>
                <a:ext uri="{FF2B5EF4-FFF2-40B4-BE49-F238E27FC236}">
                  <a16:creationId xmlns:a16="http://schemas.microsoft.com/office/drawing/2014/main" id="{2B16EC11-2FA4-4141-9811-437C34CF5CEB}"/>
                </a:ext>
              </a:extLst>
            </p:cNvPr>
            <p:cNvSpPr/>
            <p:nvPr/>
          </p:nvSpPr>
          <p:spPr>
            <a:xfrm>
              <a:off x="5206697" y="450158"/>
              <a:ext cx="970583" cy="38966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DEC91290-5A5E-401C-8BDF-1EE2651E2C99}"/>
                </a:ext>
              </a:extLst>
            </p:cNvPr>
            <p:cNvCxnSpPr>
              <a:cxnSpLocks/>
              <a:stCxn id="5" idx="2"/>
              <a:endCxn id="7" idx="0"/>
            </p:cNvCxnSpPr>
            <p:nvPr/>
          </p:nvCxnSpPr>
          <p:spPr>
            <a:xfrm>
              <a:off x="5691989" y="839822"/>
              <a:ext cx="5133415" cy="14229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9E690C-B3E9-44A1-811E-C80A88AF56E7}"/>
                </a:ext>
              </a:extLst>
            </p:cNvPr>
            <p:cNvSpPr txBox="1"/>
            <p:nvPr/>
          </p:nvSpPr>
          <p:spPr>
            <a:xfrm>
              <a:off x="8676488" y="2262813"/>
              <a:ext cx="4297832" cy="1142375"/>
            </a:xfrm>
            <a:prstGeom prst="rect">
              <a:avLst/>
            </a:prstGeom>
            <a:solidFill>
              <a:schemeClr val="bg1"/>
            </a:solidFill>
          </p:spPr>
          <p:txBody>
            <a:bodyPr wrap="square" rtlCol="0">
              <a:spAutoFit/>
            </a:bodyPr>
            <a:lstStyle/>
            <a:p>
              <a:r>
                <a:rPr lang="vi-VN" dirty="0">
                  <a:solidFill>
                    <a:srgbClr val="FF0000"/>
                  </a:solidFill>
                </a:rPr>
                <a:t>Quá trình thực hiện Nhiệm vụ nếu có vấn đề thắc mắc, thì người nhận Nhiệm vụ có thể </a:t>
              </a:r>
              <a:r>
                <a:rPr lang="vi-VN" b="1" u="sng" dirty="0">
                  <a:solidFill>
                    <a:srgbClr val="FF0000"/>
                  </a:solidFill>
                </a:rPr>
                <a:t>gởi Câu hỏi </a:t>
              </a:r>
              <a:r>
                <a:rPr lang="vi-VN" dirty="0">
                  <a:solidFill>
                    <a:srgbClr val="FF0000"/>
                  </a:solidFill>
                </a:rPr>
                <a:t>để được giải đáp trong quá trình thực hiện Nhiệm vụ này</a:t>
              </a:r>
            </a:p>
          </p:txBody>
        </p:sp>
      </p:grpSp>
      <p:grpSp>
        <p:nvGrpSpPr>
          <p:cNvPr id="19" name="Group 18">
            <a:extLst>
              <a:ext uri="{FF2B5EF4-FFF2-40B4-BE49-F238E27FC236}">
                <a16:creationId xmlns:a16="http://schemas.microsoft.com/office/drawing/2014/main" id="{0AEC357B-9378-47D9-87BE-76D3E178BE8C}"/>
              </a:ext>
            </a:extLst>
          </p:cNvPr>
          <p:cNvGrpSpPr/>
          <p:nvPr/>
        </p:nvGrpSpPr>
        <p:grpSpPr>
          <a:xfrm>
            <a:off x="1271179" y="785419"/>
            <a:ext cx="8548461" cy="6021781"/>
            <a:chOff x="4425859" y="-1077617"/>
            <a:chExt cx="8548461" cy="5731038"/>
          </a:xfrm>
        </p:grpSpPr>
        <p:sp>
          <p:nvSpPr>
            <p:cNvPr id="20" name="Rectangle: Rounded Corners 19">
              <a:extLst>
                <a:ext uri="{FF2B5EF4-FFF2-40B4-BE49-F238E27FC236}">
                  <a16:creationId xmlns:a16="http://schemas.microsoft.com/office/drawing/2014/main" id="{632B1548-DF39-41D0-BB53-D828CE087B4D}"/>
                </a:ext>
              </a:extLst>
            </p:cNvPr>
            <p:cNvSpPr/>
            <p:nvPr/>
          </p:nvSpPr>
          <p:spPr>
            <a:xfrm>
              <a:off x="4475177" y="-1077617"/>
              <a:ext cx="4150663" cy="207163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Arrow Connector 20">
              <a:extLst>
                <a:ext uri="{FF2B5EF4-FFF2-40B4-BE49-F238E27FC236}">
                  <a16:creationId xmlns:a16="http://schemas.microsoft.com/office/drawing/2014/main" id="{41E5778D-CBD8-4EA3-B3A6-5549FC4F3A2A}"/>
                </a:ext>
              </a:extLst>
            </p:cNvPr>
            <p:cNvCxnSpPr>
              <a:cxnSpLocks/>
              <a:stCxn id="20" idx="2"/>
              <a:endCxn id="22" idx="0"/>
            </p:cNvCxnSpPr>
            <p:nvPr/>
          </p:nvCxnSpPr>
          <p:spPr>
            <a:xfrm>
              <a:off x="6550509" y="994018"/>
              <a:ext cx="4274895" cy="12687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CE61904-6B86-4A50-BB07-279DC54BD161}"/>
                </a:ext>
              </a:extLst>
            </p:cNvPr>
            <p:cNvSpPr txBox="1"/>
            <p:nvPr/>
          </p:nvSpPr>
          <p:spPr>
            <a:xfrm>
              <a:off x="8676488" y="2262813"/>
              <a:ext cx="4297832" cy="1406000"/>
            </a:xfrm>
            <a:prstGeom prst="rect">
              <a:avLst/>
            </a:prstGeom>
            <a:solidFill>
              <a:schemeClr val="bg1"/>
            </a:solidFill>
          </p:spPr>
          <p:txBody>
            <a:bodyPr wrap="square" rtlCol="0">
              <a:spAutoFit/>
            </a:bodyPr>
            <a:lstStyle/>
            <a:p>
              <a:r>
                <a:rPr lang="vi-VN" dirty="0">
                  <a:solidFill>
                    <a:srgbClr val="FF0000"/>
                  </a:solidFill>
                </a:rPr>
                <a:t>Nhập nội dung cần hỏi.</a:t>
              </a:r>
            </a:p>
            <a:p>
              <a:r>
                <a:rPr lang="vi-VN" dirty="0">
                  <a:solidFill>
                    <a:srgbClr val="FF0000"/>
                  </a:solidFill>
                </a:rPr>
                <a:t>Chọn người nhận, Mức độ quan trọng và Thời hạn cần phản hồi</a:t>
              </a:r>
            </a:p>
            <a:p>
              <a:r>
                <a:rPr lang="vi-VN" dirty="0">
                  <a:solidFill>
                    <a:srgbClr val="FF0000"/>
                  </a:solidFill>
                </a:rPr>
                <a:t>Cũng có thể đính kèm tệp hoặc hình ảnh minh họa câu hỏi</a:t>
              </a:r>
            </a:p>
          </p:txBody>
        </p:sp>
        <p:sp>
          <p:nvSpPr>
            <p:cNvPr id="27" name="Rectangle: Rounded Corners 26">
              <a:extLst>
                <a:ext uri="{FF2B5EF4-FFF2-40B4-BE49-F238E27FC236}">
                  <a16:creationId xmlns:a16="http://schemas.microsoft.com/office/drawing/2014/main" id="{B960203F-3653-4ACB-801C-9CE0D3A6EB31}"/>
                </a:ext>
              </a:extLst>
            </p:cNvPr>
            <p:cNvSpPr/>
            <p:nvPr/>
          </p:nvSpPr>
          <p:spPr>
            <a:xfrm>
              <a:off x="4425859" y="4126436"/>
              <a:ext cx="6602745" cy="52698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8" name="Straight Arrow Connector 27">
              <a:extLst>
                <a:ext uri="{FF2B5EF4-FFF2-40B4-BE49-F238E27FC236}">
                  <a16:creationId xmlns:a16="http://schemas.microsoft.com/office/drawing/2014/main" id="{FF123B98-23CF-4F76-A00A-BA9745DD8ACA}"/>
                </a:ext>
              </a:extLst>
            </p:cNvPr>
            <p:cNvCxnSpPr>
              <a:cxnSpLocks/>
              <a:stCxn id="27" idx="0"/>
              <a:endCxn id="22" idx="2"/>
            </p:cNvCxnSpPr>
            <p:nvPr/>
          </p:nvCxnSpPr>
          <p:spPr>
            <a:xfrm flipV="1">
              <a:off x="7727232" y="3668812"/>
              <a:ext cx="3098172" cy="4576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48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E50D4-A0D3-4C69-9906-59E9B1341956}"/>
              </a:ext>
            </a:extLst>
          </p:cNvPr>
          <p:cNvPicPr>
            <a:picLocks noChangeAspect="1"/>
          </p:cNvPicPr>
          <p:nvPr/>
        </p:nvPicPr>
        <p:blipFill>
          <a:blip r:embed="rId2"/>
          <a:stretch>
            <a:fillRect/>
          </a:stretch>
        </p:blipFill>
        <p:spPr>
          <a:xfrm>
            <a:off x="0" y="0"/>
            <a:ext cx="12176547" cy="5897880"/>
          </a:xfrm>
          <a:prstGeom prst="rect">
            <a:avLst/>
          </a:prstGeom>
        </p:spPr>
      </p:pic>
      <p:grpSp>
        <p:nvGrpSpPr>
          <p:cNvPr id="4" name="Group 3">
            <a:extLst>
              <a:ext uri="{FF2B5EF4-FFF2-40B4-BE49-F238E27FC236}">
                <a16:creationId xmlns:a16="http://schemas.microsoft.com/office/drawing/2014/main" id="{8BFDFB20-8BA7-4672-8153-95B944F55FF6}"/>
              </a:ext>
            </a:extLst>
          </p:cNvPr>
          <p:cNvGrpSpPr/>
          <p:nvPr/>
        </p:nvGrpSpPr>
        <p:grpSpPr>
          <a:xfrm>
            <a:off x="7640320" y="377287"/>
            <a:ext cx="4417059" cy="1691006"/>
            <a:chOff x="10591800" y="500817"/>
            <a:chExt cx="4417059" cy="1609362"/>
          </a:xfrm>
        </p:grpSpPr>
        <p:sp>
          <p:nvSpPr>
            <p:cNvPr id="5" name="Rectangle: Rounded Corners 4">
              <a:extLst>
                <a:ext uri="{FF2B5EF4-FFF2-40B4-BE49-F238E27FC236}">
                  <a16:creationId xmlns:a16="http://schemas.microsoft.com/office/drawing/2014/main" id="{7EBEB4DB-8B57-44B5-8ABE-0E857C43DA51}"/>
                </a:ext>
              </a:extLst>
            </p:cNvPr>
            <p:cNvSpPr/>
            <p:nvPr/>
          </p:nvSpPr>
          <p:spPr>
            <a:xfrm>
              <a:off x="10591800" y="500817"/>
              <a:ext cx="553720" cy="433825"/>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3D773C5C-941C-4747-86A1-61F9E0099096}"/>
                </a:ext>
              </a:extLst>
            </p:cNvPr>
            <p:cNvCxnSpPr>
              <a:cxnSpLocks/>
              <a:stCxn id="5" idx="2"/>
              <a:endCxn id="7" idx="0"/>
            </p:cNvCxnSpPr>
            <p:nvPr/>
          </p:nvCxnSpPr>
          <p:spPr>
            <a:xfrm>
              <a:off x="10868660" y="934642"/>
              <a:ext cx="2359660" cy="3826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D0B1C6-0386-41C5-82E9-6EB67E83696C}"/>
                </a:ext>
              </a:extLst>
            </p:cNvPr>
            <p:cNvSpPr txBox="1"/>
            <p:nvPr/>
          </p:nvSpPr>
          <p:spPr>
            <a:xfrm>
              <a:off x="11447780" y="1317283"/>
              <a:ext cx="3561079" cy="615125"/>
            </a:xfrm>
            <a:prstGeom prst="rect">
              <a:avLst/>
            </a:prstGeom>
            <a:noFill/>
          </p:spPr>
          <p:txBody>
            <a:bodyPr wrap="square" rtlCol="0">
              <a:spAutoFit/>
            </a:bodyPr>
            <a:lstStyle/>
            <a:p>
              <a:r>
                <a:rPr lang="vi-VN" dirty="0">
                  <a:solidFill>
                    <a:srgbClr val="FF0000"/>
                  </a:solidFill>
                </a:rPr>
                <a:t>Chọn nút này để mở bản ghi công lao động (giờ làm việc)</a:t>
              </a:r>
            </a:p>
          </p:txBody>
        </p:sp>
        <p:cxnSp>
          <p:nvCxnSpPr>
            <p:cNvPr id="11" name="Straight Arrow Connector 10">
              <a:extLst>
                <a:ext uri="{FF2B5EF4-FFF2-40B4-BE49-F238E27FC236}">
                  <a16:creationId xmlns:a16="http://schemas.microsoft.com/office/drawing/2014/main" id="{0A23C944-980E-49B2-BAC3-95DE163514A9}"/>
                </a:ext>
              </a:extLst>
            </p:cNvPr>
            <p:cNvCxnSpPr>
              <a:cxnSpLocks/>
              <a:stCxn id="5" idx="2"/>
            </p:cNvCxnSpPr>
            <p:nvPr/>
          </p:nvCxnSpPr>
          <p:spPr>
            <a:xfrm flipH="1">
              <a:off x="10591800" y="934642"/>
              <a:ext cx="276860" cy="1175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2BC747C-A0DB-442F-9929-560C6E00F34D}"/>
              </a:ext>
            </a:extLst>
          </p:cNvPr>
          <p:cNvGrpSpPr/>
          <p:nvPr/>
        </p:nvGrpSpPr>
        <p:grpSpPr>
          <a:xfrm>
            <a:off x="5603240" y="3454497"/>
            <a:ext cx="6489699" cy="646331"/>
            <a:chOff x="8265160" y="257872"/>
            <a:chExt cx="6489699" cy="615125"/>
          </a:xfrm>
        </p:grpSpPr>
        <p:sp>
          <p:nvSpPr>
            <p:cNvPr id="15" name="Rectangle: Rounded Corners 14">
              <a:extLst>
                <a:ext uri="{FF2B5EF4-FFF2-40B4-BE49-F238E27FC236}">
                  <a16:creationId xmlns:a16="http://schemas.microsoft.com/office/drawing/2014/main" id="{C044F657-E9C1-45F5-8D15-D4E8A09F2E77}"/>
                </a:ext>
              </a:extLst>
            </p:cNvPr>
            <p:cNvSpPr/>
            <p:nvPr/>
          </p:nvSpPr>
          <p:spPr>
            <a:xfrm>
              <a:off x="8265160" y="355775"/>
              <a:ext cx="2313940" cy="419320"/>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a:extLst>
                <a:ext uri="{FF2B5EF4-FFF2-40B4-BE49-F238E27FC236}">
                  <a16:creationId xmlns:a16="http://schemas.microsoft.com/office/drawing/2014/main" id="{C0E1CA32-A46B-45EE-8D23-745811F5F1E5}"/>
                </a:ext>
              </a:extLst>
            </p:cNvPr>
            <p:cNvCxnSpPr>
              <a:cxnSpLocks/>
              <a:stCxn id="15" idx="3"/>
              <a:endCxn id="17" idx="1"/>
            </p:cNvCxnSpPr>
            <p:nvPr/>
          </p:nvCxnSpPr>
          <p:spPr>
            <a:xfrm flipV="1">
              <a:off x="10579100" y="565435"/>
              <a:ext cx="61468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3EDE919-0B6F-47AB-BAFC-44CC97F8D20F}"/>
                </a:ext>
              </a:extLst>
            </p:cNvPr>
            <p:cNvSpPr txBox="1"/>
            <p:nvPr/>
          </p:nvSpPr>
          <p:spPr>
            <a:xfrm>
              <a:off x="11193780" y="257872"/>
              <a:ext cx="3561079" cy="615125"/>
            </a:xfrm>
            <a:prstGeom prst="rect">
              <a:avLst/>
            </a:prstGeom>
            <a:noFill/>
          </p:spPr>
          <p:txBody>
            <a:bodyPr wrap="square" rtlCol="0">
              <a:spAutoFit/>
            </a:bodyPr>
            <a:lstStyle/>
            <a:p>
              <a:r>
                <a:rPr lang="vi-VN" dirty="0">
                  <a:solidFill>
                    <a:srgbClr val="FF0000"/>
                  </a:solidFill>
                </a:rPr>
                <a:t>Điền thời gian đã thực hiện công việc</a:t>
              </a:r>
            </a:p>
          </p:txBody>
        </p:sp>
      </p:grpSp>
      <p:grpSp>
        <p:nvGrpSpPr>
          <p:cNvPr id="25" name="Group 24">
            <a:extLst>
              <a:ext uri="{FF2B5EF4-FFF2-40B4-BE49-F238E27FC236}">
                <a16:creationId xmlns:a16="http://schemas.microsoft.com/office/drawing/2014/main" id="{379B5B24-817F-4EF1-8516-40D70C8DB684}"/>
              </a:ext>
            </a:extLst>
          </p:cNvPr>
          <p:cNvGrpSpPr/>
          <p:nvPr/>
        </p:nvGrpSpPr>
        <p:grpSpPr>
          <a:xfrm>
            <a:off x="5603240" y="3939248"/>
            <a:ext cx="4986019" cy="2145244"/>
            <a:chOff x="10480040" y="1929085"/>
            <a:chExt cx="4986019" cy="2041668"/>
          </a:xfrm>
        </p:grpSpPr>
        <p:sp>
          <p:nvSpPr>
            <p:cNvPr id="26" name="Rectangle: Rounded Corners 25">
              <a:extLst>
                <a:ext uri="{FF2B5EF4-FFF2-40B4-BE49-F238E27FC236}">
                  <a16:creationId xmlns:a16="http://schemas.microsoft.com/office/drawing/2014/main" id="{90DFABE0-781C-4E21-8B8A-1108707A6815}"/>
                </a:ext>
              </a:extLst>
            </p:cNvPr>
            <p:cNvSpPr/>
            <p:nvPr/>
          </p:nvSpPr>
          <p:spPr>
            <a:xfrm>
              <a:off x="10480040" y="1929085"/>
              <a:ext cx="2590800" cy="36344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Arrow Connector 26">
              <a:extLst>
                <a:ext uri="{FF2B5EF4-FFF2-40B4-BE49-F238E27FC236}">
                  <a16:creationId xmlns:a16="http://schemas.microsoft.com/office/drawing/2014/main" id="{1F3907E0-0D83-4797-B6F2-B6A03A124D8C}"/>
                </a:ext>
              </a:extLst>
            </p:cNvPr>
            <p:cNvCxnSpPr>
              <a:cxnSpLocks/>
              <a:stCxn id="26" idx="2"/>
              <a:endCxn id="28" idx="0"/>
            </p:cNvCxnSpPr>
            <p:nvPr/>
          </p:nvCxnSpPr>
          <p:spPr>
            <a:xfrm>
              <a:off x="11775440" y="2292527"/>
              <a:ext cx="1910080" cy="799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C5979F-6627-4593-8230-8FBD0680A1F9}"/>
                </a:ext>
              </a:extLst>
            </p:cNvPr>
            <p:cNvSpPr txBox="1"/>
            <p:nvPr/>
          </p:nvSpPr>
          <p:spPr>
            <a:xfrm>
              <a:off x="11904980" y="3092003"/>
              <a:ext cx="3561079" cy="878750"/>
            </a:xfrm>
            <a:prstGeom prst="rect">
              <a:avLst/>
            </a:prstGeom>
            <a:noFill/>
          </p:spPr>
          <p:txBody>
            <a:bodyPr wrap="square" rtlCol="0">
              <a:spAutoFit/>
            </a:bodyPr>
            <a:lstStyle/>
            <a:p>
              <a:r>
                <a:rPr lang="vi-VN" dirty="0">
                  <a:solidFill>
                    <a:srgbClr val="FF0000"/>
                  </a:solidFill>
                </a:rPr>
                <a:t>Chọn dạng công việc theo yêu cầu phân loại của Nhân sự để đo lường KPIs</a:t>
              </a:r>
            </a:p>
          </p:txBody>
        </p:sp>
      </p:grpSp>
    </p:spTree>
    <p:extLst>
      <p:ext uri="{BB962C8B-B14F-4D97-AF65-F5344CB8AC3E}">
        <p14:creationId xmlns:p14="http://schemas.microsoft.com/office/powerpoint/2010/main" val="385922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xit" presetSubtype="0" fill="hold"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EA5FB-2943-46A3-878A-4C411A53467A}"/>
              </a:ext>
            </a:extLst>
          </p:cNvPr>
          <p:cNvPicPr>
            <a:picLocks noChangeAspect="1"/>
          </p:cNvPicPr>
          <p:nvPr/>
        </p:nvPicPr>
        <p:blipFill>
          <a:blip r:embed="rId2"/>
          <a:stretch>
            <a:fillRect/>
          </a:stretch>
        </p:blipFill>
        <p:spPr>
          <a:xfrm>
            <a:off x="-1" y="-1"/>
            <a:ext cx="12179665" cy="5383763"/>
          </a:xfrm>
          <a:prstGeom prst="rect">
            <a:avLst/>
          </a:prstGeom>
        </p:spPr>
      </p:pic>
      <p:grpSp>
        <p:nvGrpSpPr>
          <p:cNvPr id="4" name="Group 3">
            <a:extLst>
              <a:ext uri="{FF2B5EF4-FFF2-40B4-BE49-F238E27FC236}">
                <a16:creationId xmlns:a16="http://schemas.microsoft.com/office/drawing/2014/main" id="{8BFDFB20-8BA7-4672-8153-95B944F55FF6}"/>
              </a:ext>
            </a:extLst>
          </p:cNvPr>
          <p:cNvGrpSpPr/>
          <p:nvPr/>
        </p:nvGrpSpPr>
        <p:grpSpPr>
          <a:xfrm>
            <a:off x="6245393" y="392528"/>
            <a:ext cx="3561079" cy="2513600"/>
            <a:chOff x="9196873" y="515322"/>
            <a:chExt cx="3561079" cy="2392239"/>
          </a:xfrm>
        </p:grpSpPr>
        <p:sp>
          <p:nvSpPr>
            <p:cNvPr id="5" name="Rectangle: Rounded Corners 4">
              <a:extLst>
                <a:ext uri="{FF2B5EF4-FFF2-40B4-BE49-F238E27FC236}">
                  <a16:creationId xmlns:a16="http://schemas.microsoft.com/office/drawing/2014/main" id="{7EBEB4DB-8B57-44B5-8ABE-0E857C43DA51}"/>
                </a:ext>
              </a:extLst>
            </p:cNvPr>
            <p:cNvSpPr/>
            <p:nvPr/>
          </p:nvSpPr>
          <p:spPr>
            <a:xfrm>
              <a:off x="10750420" y="515322"/>
              <a:ext cx="453987" cy="32351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3D773C5C-941C-4747-86A1-61F9E0099096}"/>
                </a:ext>
              </a:extLst>
            </p:cNvPr>
            <p:cNvCxnSpPr>
              <a:cxnSpLocks/>
              <a:stCxn id="5" idx="2"/>
              <a:endCxn id="7" idx="0"/>
            </p:cNvCxnSpPr>
            <p:nvPr/>
          </p:nvCxnSpPr>
          <p:spPr>
            <a:xfrm flipH="1">
              <a:off x="10977413" y="838836"/>
              <a:ext cx="1" cy="926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D0B1C6-0386-41C5-82E9-6EB67E83696C}"/>
                </a:ext>
              </a:extLst>
            </p:cNvPr>
            <p:cNvSpPr txBox="1"/>
            <p:nvPr/>
          </p:nvSpPr>
          <p:spPr>
            <a:xfrm>
              <a:off x="9196873" y="1765186"/>
              <a:ext cx="3561079" cy="1142375"/>
            </a:xfrm>
            <a:prstGeom prst="rect">
              <a:avLst/>
            </a:prstGeom>
            <a:noFill/>
          </p:spPr>
          <p:txBody>
            <a:bodyPr wrap="square" rtlCol="0">
              <a:spAutoFit/>
            </a:bodyPr>
            <a:lstStyle/>
            <a:p>
              <a:r>
                <a:rPr lang="vi-VN" dirty="0">
                  <a:solidFill>
                    <a:srgbClr val="FF0000"/>
                  </a:solidFill>
                </a:rPr>
                <a:t>Để chấm công tự động thì khi bắt đầu đưa vào thực hiện mình sẽ chọn vào đây để bắt đầu bấm giờ.</a:t>
              </a:r>
            </a:p>
          </p:txBody>
        </p:sp>
      </p:grpSp>
      <p:grpSp>
        <p:nvGrpSpPr>
          <p:cNvPr id="25" name="Group 24">
            <a:extLst>
              <a:ext uri="{FF2B5EF4-FFF2-40B4-BE49-F238E27FC236}">
                <a16:creationId xmlns:a16="http://schemas.microsoft.com/office/drawing/2014/main" id="{379B5B24-817F-4EF1-8516-40D70C8DB684}"/>
              </a:ext>
            </a:extLst>
          </p:cNvPr>
          <p:cNvGrpSpPr/>
          <p:nvPr/>
        </p:nvGrpSpPr>
        <p:grpSpPr>
          <a:xfrm>
            <a:off x="5631126" y="371551"/>
            <a:ext cx="5491065" cy="3688738"/>
            <a:chOff x="10507926" y="-1466358"/>
            <a:chExt cx="5491065" cy="3510640"/>
          </a:xfrm>
        </p:grpSpPr>
        <p:sp>
          <p:nvSpPr>
            <p:cNvPr id="26" name="Rectangle: Rounded Corners 25">
              <a:extLst>
                <a:ext uri="{FF2B5EF4-FFF2-40B4-BE49-F238E27FC236}">
                  <a16:creationId xmlns:a16="http://schemas.microsoft.com/office/drawing/2014/main" id="{90DFABE0-781C-4E21-8B8A-1108707A6815}"/>
                </a:ext>
              </a:extLst>
            </p:cNvPr>
            <p:cNvSpPr/>
            <p:nvPr/>
          </p:nvSpPr>
          <p:spPr>
            <a:xfrm>
              <a:off x="13045958" y="-1466358"/>
              <a:ext cx="415003" cy="36344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Arrow Connector 26">
              <a:extLst>
                <a:ext uri="{FF2B5EF4-FFF2-40B4-BE49-F238E27FC236}">
                  <a16:creationId xmlns:a16="http://schemas.microsoft.com/office/drawing/2014/main" id="{1F3907E0-0D83-4797-B6F2-B6A03A124D8C}"/>
                </a:ext>
              </a:extLst>
            </p:cNvPr>
            <p:cNvCxnSpPr>
              <a:cxnSpLocks/>
              <a:stCxn id="26" idx="2"/>
              <a:endCxn id="28" idx="0"/>
            </p:cNvCxnSpPr>
            <p:nvPr/>
          </p:nvCxnSpPr>
          <p:spPr>
            <a:xfrm flipH="1">
              <a:off x="13253459" y="-1102916"/>
              <a:ext cx="1" cy="950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C5979F-6627-4593-8230-8FBD0680A1F9}"/>
                </a:ext>
              </a:extLst>
            </p:cNvPr>
            <p:cNvSpPr txBox="1"/>
            <p:nvPr/>
          </p:nvSpPr>
          <p:spPr>
            <a:xfrm>
              <a:off x="10507926" y="-152592"/>
              <a:ext cx="5491065" cy="2196874"/>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0000"/>
                  </a:solidFill>
                </a:rPr>
                <a:t>Sau khi thực hiện xong Nhiệm vụ, điền đầy đủ các thông tin cần thiết theo slide hướng dẫn Thực hiện Nhiệm vụ, chọn Nút chấm công (trạng thái Bấm giờ đang hoạt động) thì sẽ tự động lấy thời gian hoàn thành công việc và tạo công lao động cho Nhiệm vụ.</a:t>
              </a:r>
            </a:p>
            <a:p>
              <a:pPr marL="285750" indent="-285750">
                <a:buFont typeface="Arial" panose="020B0604020202020204" pitchFamily="34" charset="0"/>
                <a:buChar char="•"/>
              </a:pPr>
              <a:r>
                <a:rPr lang="vi-VN" dirty="0">
                  <a:solidFill>
                    <a:srgbClr val="FF0000"/>
                  </a:solidFill>
                </a:rPr>
                <a:t>Không cần Tạo Công lao động một cách thủ công nữa.</a:t>
              </a:r>
            </a:p>
          </p:txBody>
        </p:sp>
      </p:grpSp>
    </p:spTree>
    <p:extLst>
      <p:ext uri="{BB962C8B-B14F-4D97-AF65-F5344CB8AC3E}">
        <p14:creationId xmlns:p14="http://schemas.microsoft.com/office/powerpoint/2010/main" val="1654206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3FE2-49B4-4462-B583-94B205628231}"/>
              </a:ext>
            </a:extLst>
          </p:cNvPr>
          <p:cNvSpPr>
            <a:spLocks noGrp="1"/>
          </p:cNvSpPr>
          <p:nvPr>
            <p:ph type="title"/>
          </p:nvPr>
        </p:nvSpPr>
        <p:spPr/>
        <p:txBody>
          <a:bodyPr/>
          <a:lstStyle/>
          <a:p>
            <a:r>
              <a:rPr lang="en-US" dirty="0"/>
              <a:t>GIỚI THIỆU KHÁI QUÁT 1c:dm</a:t>
            </a:r>
            <a:endParaRPr lang="vi-VN" dirty="0"/>
          </a:p>
        </p:txBody>
      </p:sp>
      <p:sp>
        <p:nvSpPr>
          <p:cNvPr id="3" name="Text Placeholder 2">
            <a:extLst>
              <a:ext uri="{FF2B5EF4-FFF2-40B4-BE49-F238E27FC236}">
                <a16:creationId xmlns:a16="http://schemas.microsoft.com/office/drawing/2014/main" id="{4C1070EE-D903-4C23-B09B-92ACE3880987}"/>
              </a:ext>
            </a:extLst>
          </p:cNvPr>
          <p:cNvSpPr>
            <a:spLocks noGrp="1"/>
          </p:cNvSpPr>
          <p:nvPr>
            <p:ph type="body" idx="1"/>
          </p:nvPr>
        </p:nvSpPr>
        <p:spPr/>
        <p:txBody>
          <a:bodyPr/>
          <a:lstStyle/>
          <a:p>
            <a:r>
              <a:rPr lang="vi-VN" dirty="0"/>
              <a:t>1C: DM là ứng dụng Quản lý thông tin văn bản (DocFlow) đồng thời với Quản lý công việc (WorkFlow)</a:t>
            </a:r>
          </a:p>
        </p:txBody>
      </p:sp>
    </p:spTree>
    <p:extLst>
      <p:ext uri="{BB962C8B-B14F-4D97-AF65-F5344CB8AC3E}">
        <p14:creationId xmlns:p14="http://schemas.microsoft.com/office/powerpoint/2010/main" val="1604325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2E741E-BB3E-4D7C-9FB0-F702E73D20A2}"/>
              </a:ext>
            </a:extLst>
          </p:cNvPr>
          <p:cNvPicPr>
            <a:picLocks noChangeAspect="1"/>
          </p:cNvPicPr>
          <p:nvPr/>
        </p:nvPicPr>
        <p:blipFill rotWithShape="1">
          <a:blip r:embed="rId2"/>
          <a:srcRect b="14773"/>
          <a:stretch/>
        </p:blipFill>
        <p:spPr>
          <a:xfrm>
            <a:off x="20" y="10"/>
            <a:ext cx="12191980" cy="6857990"/>
          </a:xfrm>
          <a:prstGeom prst="rect">
            <a:avLst/>
          </a:prstGeom>
        </p:spPr>
      </p:pic>
      <p:grpSp>
        <p:nvGrpSpPr>
          <p:cNvPr id="4" name="Group 3">
            <a:extLst>
              <a:ext uri="{FF2B5EF4-FFF2-40B4-BE49-F238E27FC236}">
                <a16:creationId xmlns:a16="http://schemas.microsoft.com/office/drawing/2014/main" id="{13BA900B-197A-4D99-B8E1-829F8DD9382C}"/>
              </a:ext>
            </a:extLst>
          </p:cNvPr>
          <p:cNvGrpSpPr/>
          <p:nvPr/>
        </p:nvGrpSpPr>
        <p:grpSpPr>
          <a:xfrm>
            <a:off x="3352799" y="116842"/>
            <a:ext cx="7122160" cy="4058917"/>
            <a:chOff x="3352799" y="371439"/>
            <a:chExt cx="7122160" cy="3862948"/>
          </a:xfrm>
        </p:grpSpPr>
        <p:sp>
          <p:nvSpPr>
            <p:cNvPr id="5" name="Rectangle: Rounded Corners 4">
              <a:extLst>
                <a:ext uri="{FF2B5EF4-FFF2-40B4-BE49-F238E27FC236}">
                  <a16:creationId xmlns:a16="http://schemas.microsoft.com/office/drawing/2014/main" id="{9C32717D-4604-4F24-82DD-2DCFD62A0339}"/>
                </a:ext>
              </a:extLst>
            </p:cNvPr>
            <p:cNvSpPr/>
            <p:nvPr/>
          </p:nvSpPr>
          <p:spPr>
            <a:xfrm>
              <a:off x="4617719" y="371439"/>
              <a:ext cx="2560321" cy="100078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17E26236-8DC9-458C-AB55-0376EDA87579}"/>
                </a:ext>
              </a:extLst>
            </p:cNvPr>
            <p:cNvCxnSpPr>
              <a:cxnSpLocks/>
              <a:stCxn id="5" idx="2"/>
              <a:endCxn id="8" idx="1"/>
            </p:cNvCxnSpPr>
            <p:nvPr/>
          </p:nvCxnSpPr>
          <p:spPr>
            <a:xfrm>
              <a:off x="5897880" y="1372226"/>
              <a:ext cx="1016000" cy="11821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333669-4920-4BBB-8670-F84986EE9619}"/>
                </a:ext>
              </a:extLst>
            </p:cNvPr>
            <p:cNvSpPr txBox="1"/>
            <p:nvPr/>
          </p:nvSpPr>
          <p:spPr>
            <a:xfrm>
              <a:off x="6913880" y="2115013"/>
              <a:ext cx="3561079" cy="878751"/>
            </a:xfrm>
            <a:prstGeom prst="rect">
              <a:avLst/>
            </a:prstGeom>
            <a:noFill/>
          </p:spPr>
          <p:txBody>
            <a:bodyPr wrap="square" rtlCol="0">
              <a:spAutoFit/>
            </a:bodyPr>
            <a:lstStyle/>
            <a:p>
              <a:r>
                <a:rPr lang="vi-VN" dirty="0"/>
                <a:t>Nhấn vào đây để Tạo báo cáo công việc mỗi ngày cho cấp quản lý</a:t>
              </a:r>
            </a:p>
          </p:txBody>
        </p:sp>
        <p:sp>
          <p:nvSpPr>
            <p:cNvPr id="14" name="Rectangle: Rounded Corners 13">
              <a:extLst>
                <a:ext uri="{FF2B5EF4-FFF2-40B4-BE49-F238E27FC236}">
                  <a16:creationId xmlns:a16="http://schemas.microsoft.com/office/drawing/2014/main" id="{B757A392-3447-4AE5-8DE2-AFB3AF91F7B7}"/>
                </a:ext>
              </a:extLst>
            </p:cNvPr>
            <p:cNvSpPr/>
            <p:nvPr/>
          </p:nvSpPr>
          <p:spPr>
            <a:xfrm>
              <a:off x="3352799" y="3423363"/>
              <a:ext cx="1813561" cy="81102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5" name="Straight Arrow Connector 14">
              <a:extLst>
                <a:ext uri="{FF2B5EF4-FFF2-40B4-BE49-F238E27FC236}">
                  <a16:creationId xmlns:a16="http://schemas.microsoft.com/office/drawing/2014/main" id="{EF2CFCA7-E3B2-4EAA-904B-AA58D21AD97C}"/>
                </a:ext>
              </a:extLst>
            </p:cNvPr>
            <p:cNvCxnSpPr>
              <a:cxnSpLocks/>
              <a:stCxn id="14" idx="3"/>
              <a:endCxn id="8" idx="1"/>
            </p:cNvCxnSpPr>
            <p:nvPr/>
          </p:nvCxnSpPr>
          <p:spPr>
            <a:xfrm flipV="1">
              <a:off x="5166360" y="2554388"/>
              <a:ext cx="1747520" cy="12744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8181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6D47A3-7A27-4D50-BE0A-8FE234C59385}"/>
              </a:ext>
            </a:extLst>
          </p:cNvPr>
          <p:cNvPicPr>
            <a:picLocks noChangeAspect="1"/>
          </p:cNvPicPr>
          <p:nvPr/>
        </p:nvPicPr>
        <p:blipFill>
          <a:blip r:embed="rId2"/>
          <a:stretch>
            <a:fillRect/>
          </a:stretch>
        </p:blipFill>
        <p:spPr>
          <a:xfrm>
            <a:off x="0" y="0"/>
            <a:ext cx="12186600" cy="5679440"/>
          </a:xfrm>
          <a:prstGeom prst="rect">
            <a:avLst/>
          </a:prstGeom>
        </p:spPr>
      </p:pic>
      <p:grpSp>
        <p:nvGrpSpPr>
          <p:cNvPr id="5" name="Group 4">
            <a:extLst>
              <a:ext uri="{FF2B5EF4-FFF2-40B4-BE49-F238E27FC236}">
                <a16:creationId xmlns:a16="http://schemas.microsoft.com/office/drawing/2014/main" id="{07BA6DC6-33FA-4183-AA40-99E07A2E03F4}"/>
              </a:ext>
            </a:extLst>
          </p:cNvPr>
          <p:cNvGrpSpPr/>
          <p:nvPr/>
        </p:nvGrpSpPr>
        <p:grpSpPr>
          <a:xfrm>
            <a:off x="76200" y="763275"/>
            <a:ext cx="3561079" cy="3274645"/>
            <a:chOff x="76200" y="986661"/>
            <a:chExt cx="3561079" cy="3116542"/>
          </a:xfrm>
        </p:grpSpPr>
        <p:sp>
          <p:nvSpPr>
            <p:cNvPr id="6" name="Rectangle: Rounded Corners 5">
              <a:extLst>
                <a:ext uri="{FF2B5EF4-FFF2-40B4-BE49-F238E27FC236}">
                  <a16:creationId xmlns:a16="http://schemas.microsoft.com/office/drawing/2014/main" id="{35BF04DE-4328-456C-A317-DD3FD162B276}"/>
                </a:ext>
              </a:extLst>
            </p:cNvPr>
            <p:cNvSpPr/>
            <p:nvPr/>
          </p:nvSpPr>
          <p:spPr>
            <a:xfrm>
              <a:off x="1092199" y="986661"/>
              <a:ext cx="685801" cy="27436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a:extLst>
                <a:ext uri="{FF2B5EF4-FFF2-40B4-BE49-F238E27FC236}">
                  <a16:creationId xmlns:a16="http://schemas.microsoft.com/office/drawing/2014/main" id="{F260D09F-2089-42A0-95CC-79E4094ACB11}"/>
                </a:ext>
              </a:extLst>
            </p:cNvPr>
            <p:cNvCxnSpPr>
              <a:cxnSpLocks/>
              <a:stCxn id="6" idx="2"/>
              <a:endCxn id="8" idx="0"/>
            </p:cNvCxnSpPr>
            <p:nvPr/>
          </p:nvCxnSpPr>
          <p:spPr>
            <a:xfrm>
              <a:off x="1435100" y="1261028"/>
              <a:ext cx="421640" cy="2227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63CB33-3DAC-4ED0-805E-38147B3FC4B3}"/>
                </a:ext>
              </a:extLst>
            </p:cNvPr>
            <p:cNvSpPr txBox="1"/>
            <p:nvPr/>
          </p:nvSpPr>
          <p:spPr>
            <a:xfrm>
              <a:off x="76200" y="3488078"/>
              <a:ext cx="3561079" cy="615125"/>
            </a:xfrm>
            <a:prstGeom prst="rect">
              <a:avLst/>
            </a:prstGeom>
            <a:noFill/>
          </p:spPr>
          <p:txBody>
            <a:bodyPr wrap="square" rtlCol="0">
              <a:spAutoFit/>
            </a:bodyPr>
            <a:lstStyle/>
            <a:p>
              <a:r>
                <a:rPr lang="vi-VN" dirty="0"/>
                <a:t>Nhấn vào đây để Thêm mới 1 công việc xử lý ngoài 1C:DM</a:t>
              </a:r>
            </a:p>
          </p:txBody>
        </p:sp>
      </p:grpSp>
      <p:grpSp>
        <p:nvGrpSpPr>
          <p:cNvPr id="16" name="Group 15">
            <a:extLst>
              <a:ext uri="{FF2B5EF4-FFF2-40B4-BE49-F238E27FC236}">
                <a16:creationId xmlns:a16="http://schemas.microsoft.com/office/drawing/2014/main" id="{DF823D5E-AA8C-48C4-8A32-6D010AD6F059}"/>
              </a:ext>
            </a:extLst>
          </p:cNvPr>
          <p:cNvGrpSpPr/>
          <p:nvPr/>
        </p:nvGrpSpPr>
        <p:grpSpPr>
          <a:xfrm>
            <a:off x="76201" y="1010921"/>
            <a:ext cx="11998959" cy="2592641"/>
            <a:chOff x="-6289039" y="804429"/>
            <a:chExt cx="11998959" cy="2467465"/>
          </a:xfrm>
        </p:grpSpPr>
        <p:sp>
          <p:nvSpPr>
            <p:cNvPr id="17" name="Rectangle: Rounded Corners 16">
              <a:extLst>
                <a:ext uri="{FF2B5EF4-FFF2-40B4-BE49-F238E27FC236}">
                  <a16:creationId xmlns:a16="http://schemas.microsoft.com/office/drawing/2014/main" id="{8C480DEC-1E83-43ED-840F-CB20C6C84071}"/>
                </a:ext>
              </a:extLst>
            </p:cNvPr>
            <p:cNvSpPr/>
            <p:nvPr/>
          </p:nvSpPr>
          <p:spPr>
            <a:xfrm>
              <a:off x="-6289039" y="959140"/>
              <a:ext cx="4399279" cy="54875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18" name="Straight Arrow Connector 17">
              <a:extLst>
                <a:ext uri="{FF2B5EF4-FFF2-40B4-BE49-F238E27FC236}">
                  <a16:creationId xmlns:a16="http://schemas.microsoft.com/office/drawing/2014/main" id="{571074BB-2B4E-4B6D-899B-86D7D474576A}"/>
                </a:ext>
              </a:extLst>
            </p:cNvPr>
            <p:cNvCxnSpPr>
              <a:cxnSpLocks/>
              <a:stCxn id="17" idx="2"/>
            </p:cNvCxnSpPr>
            <p:nvPr/>
          </p:nvCxnSpPr>
          <p:spPr>
            <a:xfrm>
              <a:off x="-4089399" y="1507892"/>
              <a:ext cx="4919980" cy="9291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CA0AC1-04AA-44F3-80E6-33A86841AE52}"/>
                </a:ext>
              </a:extLst>
            </p:cNvPr>
            <p:cNvSpPr txBox="1"/>
            <p:nvPr/>
          </p:nvSpPr>
          <p:spPr>
            <a:xfrm>
              <a:off x="830581" y="2129518"/>
              <a:ext cx="4879339" cy="1142376"/>
            </a:xfrm>
            <a:prstGeom prst="rect">
              <a:avLst/>
            </a:prstGeom>
            <a:solidFill>
              <a:schemeClr val="bg1"/>
            </a:solidFill>
          </p:spPr>
          <p:txBody>
            <a:bodyPr wrap="square" rtlCol="0">
              <a:spAutoFit/>
            </a:bodyPr>
            <a:lstStyle/>
            <a:p>
              <a:r>
                <a:rPr lang="vi-VN" dirty="0">
                  <a:solidFill>
                    <a:srgbClr val="FF0000"/>
                  </a:solidFill>
                </a:rPr>
                <a:t>Các công việc đã Ghi nhận công lao động trên 1C:DM sẽ ưu tiên hiện ở trên.</a:t>
              </a:r>
            </a:p>
            <a:p>
              <a:r>
                <a:rPr lang="vi-VN" dirty="0">
                  <a:solidFill>
                    <a:srgbClr val="FF0000"/>
                  </a:solidFill>
                </a:rPr>
                <a:t>Nếu có cụ thể từng dự án sẽ theo dõi được công lao động của Dự án/Kế hoạch công việc</a:t>
              </a:r>
            </a:p>
          </p:txBody>
        </p:sp>
        <p:sp>
          <p:nvSpPr>
            <p:cNvPr id="25" name="Rectangle: Rounded Corners 24">
              <a:extLst>
                <a:ext uri="{FF2B5EF4-FFF2-40B4-BE49-F238E27FC236}">
                  <a16:creationId xmlns:a16="http://schemas.microsoft.com/office/drawing/2014/main" id="{1FF58B8E-2D53-45C4-BBD8-8B442D9E39E7}"/>
                </a:ext>
              </a:extLst>
            </p:cNvPr>
            <p:cNvSpPr/>
            <p:nvPr/>
          </p:nvSpPr>
          <p:spPr>
            <a:xfrm>
              <a:off x="-782320" y="959140"/>
              <a:ext cx="1717040" cy="54875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6" name="Rectangle: Rounded Corners 25">
              <a:extLst>
                <a:ext uri="{FF2B5EF4-FFF2-40B4-BE49-F238E27FC236}">
                  <a16:creationId xmlns:a16="http://schemas.microsoft.com/office/drawing/2014/main" id="{635CAB44-9333-44EB-A3FB-97CDA9F5D149}"/>
                </a:ext>
              </a:extLst>
            </p:cNvPr>
            <p:cNvSpPr/>
            <p:nvPr/>
          </p:nvSpPr>
          <p:spPr>
            <a:xfrm>
              <a:off x="2674620" y="804429"/>
              <a:ext cx="3035300" cy="75784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cxnSp>
          <p:nvCxnSpPr>
            <p:cNvPr id="29" name="Straight Arrow Connector 28">
              <a:extLst>
                <a:ext uri="{FF2B5EF4-FFF2-40B4-BE49-F238E27FC236}">
                  <a16:creationId xmlns:a16="http://schemas.microsoft.com/office/drawing/2014/main" id="{96D0A276-5994-4A6E-A76A-1BB16BDC99FA}"/>
                </a:ext>
              </a:extLst>
            </p:cNvPr>
            <p:cNvCxnSpPr>
              <a:cxnSpLocks/>
              <a:stCxn id="25" idx="2"/>
              <a:endCxn id="19" idx="0"/>
            </p:cNvCxnSpPr>
            <p:nvPr/>
          </p:nvCxnSpPr>
          <p:spPr>
            <a:xfrm>
              <a:off x="76200" y="1507892"/>
              <a:ext cx="3194051" cy="6216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EA78825-BBBB-462E-9371-AEEE3EA8CC36}"/>
                </a:ext>
              </a:extLst>
            </p:cNvPr>
            <p:cNvCxnSpPr>
              <a:cxnSpLocks/>
              <a:stCxn id="26" idx="2"/>
              <a:endCxn id="19" idx="0"/>
            </p:cNvCxnSpPr>
            <p:nvPr/>
          </p:nvCxnSpPr>
          <p:spPr>
            <a:xfrm flipH="1">
              <a:off x="3270251" y="1562278"/>
              <a:ext cx="922019" cy="5672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82DA94D-9842-47FF-9EB0-C97D3BE8B6A7}"/>
              </a:ext>
            </a:extLst>
          </p:cNvPr>
          <p:cNvGrpSpPr/>
          <p:nvPr/>
        </p:nvGrpSpPr>
        <p:grpSpPr>
          <a:xfrm>
            <a:off x="0" y="763275"/>
            <a:ext cx="6009640" cy="3638859"/>
            <a:chOff x="-2955610" y="-401231"/>
            <a:chExt cx="6009640" cy="3463171"/>
          </a:xfrm>
        </p:grpSpPr>
        <p:sp>
          <p:nvSpPr>
            <p:cNvPr id="40" name="Rectangle: Rounded Corners 39">
              <a:extLst>
                <a:ext uri="{FF2B5EF4-FFF2-40B4-BE49-F238E27FC236}">
                  <a16:creationId xmlns:a16="http://schemas.microsoft.com/office/drawing/2014/main" id="{9691883E-6ED0-4FFC-B539-171361FCF754}"/>
                </a:ext>
              </a:extLst>
            </p:cNvPr>
            <p:cNvSpPr/>
            <p:nvPr/>
          </p:nvSpPr>
          <p:spPr>
            <a:xfrm>
              <a:off x="-2955610" y="-401231"/>
              <a:ext cx="1092199" cy="27436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1" name="Straight Arrow Connector 40">
              <a:extLst>
                <a:ext uri="{FF2B5EF4-FFF2-40B4-BE49-F238E27FC236}">
                  <a16:creationId xmlns:a16="http://schemas.microsoft.com/office/drawing/2014/main" id="{3C84D620-CE5C-4AAE-A6BA-C57000F44F4F}"/>
                </a:ext>
              </a:extLst>
            </p:cNvPr>
            <p:cNvCxnSpPr>
              <a:cxnSpLocks/>
              <a:stCxn id="40" idx="2"/>
              <a:endCxn id="42" idx="0"/>
            </p:cNvCxnSpPr>
            <p:nvPr/>
          </p:nvCxnSpPr>
          <p:spPr>
            <a:xfrm>
              <a:off x="-2409510" y="-126864"/>
              <a:ext cx="1274130" cy="2046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F511245-FFDF-488A-8DA6-38D3545D79AA}"/>
                </a:ext>
              </a:extLst>
            </p:cNvPr>
            <p:cNvSpPr txBox="1"/>
            <p:nvPr/>
          </p:nvSpPr>
          <p:spPr>
            <a:xfrm>
              <a:off x="-2915920" y="1919564"/>
              <a:ext cx="3561079" cy="1142376"/>
            </a:xfrm>
            <a:prstGeom prst="rect">
              <a:avLst/>
            </a:prstGeom>
            <a:noFill/>
          </p:spPr>
          <p:txBody>
            <a:bodyPr wrap="square" rtlCol="0">
              <a:spAutoFit/>
            </a:bodyPr>
            <a:lstStyle/>
            <a:p>
              <a:r>
                <a:rPr lang="vi-VN" dirty="0"/>
                <a:t>Nhấn vào đây để mở danh sách chọn các công việc đã thực hiện trước đây đối với công việc thường xuyên</a:t>
              </a:r>
            </a:p>
          </p:txBody>
        </p:sp>
        <p:sp>
          <p:nvSpPr>
            <p:cNvPr id="48" name="Rectangle: Rounded Corners 47">
              <a:extLst>
                <a:ext uri="{FF2B5EF4-FFF2-40B4-BE49-F238E27FC236}">
                  <a16:creationId xmlns:a16="http://schemas.microsoft.com/office/drawing/2014/main" id="{281D6037-7693-46B2-8712-995AD6290F62}"/>
                </a:ext>
              </a:extLst>
            </p:cNvPr>
            <p:cNvSpPr/>
            <p:nvPr/>
          </p:nvSpPr>
          <p:spPr>
            <a:xfrm>
              <a:off x="478471" y="1181871"/>
              <a:ext cx="2575559" cy="274367"/>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9" name="Straight Arrow Connector 48">
              <a:extLst>
                <a:ext uri="{FF2B5EF4-FFF2-40B4-BE49-F238E27FC236}">
                  <a16:creationId xmlns:a16="http://schemas.microsoft.com/office/drawing/2014/main" id="{2C8BF6F6-37EC-484B-BA11-04ED10CE4686}"/>
                </a:ext>
              </a:extLst>
            </p:cNvPr>
            <p:cNvCxnSpPr>
              <a:cxnSpLocks/>
              <a:stCxn id="40" idx="2"/>
              <a:endCxn id="48" idx="1"/>
            </p:cNvCxnSpPr>
            <p:nvPr/>
          </p:nvCxnSpPr>
          <p:spPr>
            <a:xfrm>
              <a:off x="-2409510" y="-126864"/>
              <a:ext cx="2887981" cy="14459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553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xit" presetSubtype="0" fill="hold"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4603E-577E-4576-AE3A-9396CE1C3D22}"/>
              </a:ext>
            </a:extLst>
          </p:cNvPr>
          <p:cNvPicPr>
            <a:picLocks noChangeAspect="1"/>
          </p:cNvPicPr>
          <p:nvPr/>
        </p:nvPicPr>
        <p:blipFill rotWithShape="1">
          <a:blip r:embed="rId2"/>
          <a:srcRect b="14773"/>
          <a:stretch/>
        </p:blipFill>
        <p:spPr>
          <a:xfrm>
            <a:off x="20" y="10"/>
            <a:ext cx="12191980" cy="6857990"/>
          </a:xfrm>
          <a:prstGeom prst="rect">
            <a:avLst/>
          </a:prstGeom>
        </p:spPr>
      </p:pic>
      <p:pic>
        <p:nvPicPr>
          <p:cNvPr id="2" name="Picture 1">
            <a:extLst>
              <a:ext uri="{FF2B5EF4-FFF2-40B4-BE49-F238E27FC236}">
                <a16:creationId xmlns:a16="http://schemas.microsoft.com/office/drawing/2014/main" id="{55A0F20A-92D1-471B-A0D9-9632A8ECB7E9}"/>
              </a:ext>
            </a:extLst>
          </p:cNvPr>
          <p:cNvPicPr>
            <a:picLocks noChangeAspect="1"/>
          </p:cNvPicPr>
          <p:nvPr/>
        </p:nvPicPr>
        <p:blipFill>
          <a:blip r:embed="rId3"/>
          <a:stretch>
            <a:fillRect/>
          </a:stretch>
        </p:blipFill>
        <p:spPr>
          <a:xfrm>
            <a:off x="-6762" y="0"/>
            <a:ext cx="12198762" cy="4500121"/>
          </a:xfrm>
          <a:prstGeom prst="rect">
            <a:avLst/>
          </a:prstGeom>
        </p:spPr>
      </p:pic>
      <p:grpSp>
        <p:nvGrpSpPr>
          <p:cNvPr id="4" name="Group 3">
            <a:extLst>
              <a:ext uri="{FF2B5EF4-FFF2-40B4-BE49-F238E27FC236}">
                <a16:creationId xmlns:a16="http://schemas.microsoft.com/office/drawing/2014/main" id="{4BBE5FAB-2804-4B5C-B4C8-30A885DD4106}"/>
              </a:ext>
            </a:extLst>
          </p:cNvPr>
          <p:cNvGrpSpPr/>
          <p:nvPr/>
        </p:nvGrpSpPr>
        <p:grpSpPr>
          <a:xfrm>
            <a:off x="396679" y="102028"/>
            <a:ext cx="10162464" cy="5409566"/>
            <a:chOff x="396679" y="357340"/>
            <a:chExt cx="10162464" cy="5148386"/>
          </a:xfrm>
        </p:grpSpPr>
        <p:sp>
          <p:nvSpPr>
            <p:cNvPr id="5" name="Rectangle: Rounded Corners 4">
              <a:extLst>
                <a:ext uri="{FF2B5EF4-FFF2-40B4-BE49-F238E27FC236}">
                  <a16:creationId xmlns:a16="http://schemas.microsoft.com/office/drawing/2014/main" id="{B061F954-BECD-4716-ABA2-02EE7A2D5014}"/>
                </a:ext>
              </a:extLst>
            </p:cNvPr>
            <p:cNvSpPr/>
            <p:nvPr/>
          </p:nvSpPr>
          <p:spPr>
            <a:xfrm>
              <a:off x="4610099" y="357340"/>
              <a:ext cx="2661557" cy="108464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F3D75A97-9CF2-47E1-B04F-0A64C922F41F}"/>
                </a:ext>
              </a:extLst>
            </p:cNvPr>
            <p:cNvCxnSpPr>
              <a:cxnSpLocks/>
              <a:stCxn id="5" idx="2"/>
              <a:endCxn id="7" idx="1"/>
            </p:cNvCxnSpPr>
            <p:nvPr/>
          </p:nvCxnSpPr>
          <p:spPr>
            <a:xfrm>
              <a:off x="5940878" y="1441989"/>
              <a:ext cx="353246" cy="1456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D2751D-2CE3-4B28-86A1-7A04BFA3CD87}"/>
                </a:ext>
              </a:extLst>
            </p:cNvPr>
            <p:cNvSpPr txBox="1"/>
            <p:nvPr/>
          </p:nvSpPr>
          <p:spPr>
            <a:xfrm>
              <a:off x="6294124" y="2590866"/>
              <a:ext cx="4265019" cy="615125"/>
            </a:xfrm>
            <a:prstGeom prst="rect">
              <a:avLst/>
            </a:prstGeom>
            <a:solidFill>
              <a:schemeClr val="bg1"/>
            </a:solidFill>
          </p:spPr>
          <p:txBody>
            <a:bodyPr wrap="square" rtlCol="0">
              <a:spAutoFit/>
            </a:bodyPr>
            <a:lstStyle/>
            <a:p>
              <a:r>
                <a:rPr lang="vi-VN" dirty="0">
                  <a:solidFill>
                    <a:srgbClr val="FF0000"/>
                  </a:solidFill>
                </a:rPr>
                <a:t>Nhấn vào đây để mở Báo cáo công lao động của cấp dưới </a:t>
              </a:r>
            </a:p>
          </p:txBody>
        </p:sp>
        <p:sp>
          <p:nvSpPr>
            <p:cNvPr id="8" name="Rectangle: Rounded Corners 7">
              <a:extLst>
                <a:ext uri="{FF2B5EF4-FFF2-40B4-BE49-F238E27FC236}">
                  <a16:creationId xmlns:a16="http://schemas.microsoft.com/office/drawing/2014/main" id="{EBFA96CF-8027-4716-844E-61F7FF15CEC1}"/>
                </a:ext>
              </a:extLst>
            </p:cNvPr>
            <p:cNvSpPr/>
            <p:nvPr/>
          </p:nvSpPr>
          <p:spPr>
            <a:xfrm>
              <a:off x="396679" y="5118537"/>
              <a:ext cx="2803721" cy="387189"/>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a:extLst>
                <a:ext uri="{FF2B5EF4-FFF2-40B4-BE49-F238E27FC236}">
                  <a16:creationId xmlns:a16="http://schemas.microsoft.com/office/drawing/2014/main" id="{9661D91B-121C-4AB9-AA1D-E8CE6D239202}"/>
                </a:ext>
              </a:extLst>
            </p:cNvPr>
            <p:cNvCxnSpPr>
              <a:cxnSpLocks/>
              <a:stCxn id="8" idx="3"/>
              <a:endCxn id="7" idx="1"/>
            </p:cNvCxnSpPr>
            <p:nvPr/>
          </p:nvCxnSpPr>
          <p:spPr>
            <a:xfrm flipV="1">
              <a:off x="3200400" y="2898429"/>
              <a:ext cx="3093724" cy="2413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1699631-0926-4611-9574-D06A304D4F2C}"/>
              </a:ext>
            </a:extLst>
          </p:cNvPr>
          <p:cNvGrpSpPr/>
          <p:nvPr/>
        </p:nvGrpSpPr>
        <p:grpSpPr>
          <a:xfrm>
            <a:off x="-6762" y="351112"/>
            <a:ext cx="10300503" cy="3596346"/>
            <a:chOff x="-13503" y="567180"/>
            <a:chExt cx="10300503" cy="3422710"/>
          </a:xfrm>
        </p:grpSpPr>
        <p:sp>
          <p:nvSpPr>
            <p:cNvPr id="28" name="Rectangle: Rounded Corners 27">
              <a:extLst>
                <a:ext uri="{FF2B5EF4-FFF2-40B4-BE49-F238E27FC236}">
                  <a16:creationId xmlns:a16="http://schemas.microsoft.com/office/drawing/2014/main" id="{3F2A0791-5014-4F71-BF8D-83145E968FBD}"/>
                </a:ext>
              </a:extLst>
            </p:cNvPr>
            <p:cNvSpPr/>
            <p:nvPr/>
          </p:nvSpPr>
          <p:spPr>
            <a:xfrm>
              <a:off x="-6741" y="567180"/>
              <a:ext cx="4214070" cy="387188"/>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a:extLst>
                <a:ext uri="{FF2B5EF4-FFF2-40B4-BE49-F238E27FC236}">
                  <a16:creationId xmlns:a16="http://schemas.microsoft.com/office/drawing/2014/main" id="{BDAFC8C2-83B1-4330-8F44-7A60D5ACEADA}"/>
                </a:ext>
              </a:extLst>
            </p:cNvPr>
            <p:cNvCxnSpPr>
              <a:cxnSpLocks/>
              <a:stCxn id="28" idx="2"/>
              <a:endCxn id="30" idx="1"/>
            </p:cNvCxnSpPr>
            <p:nvPr/>
          </p:nvCxnSpPr>
          <p:spPr>
            <a:xfrm>
              <a:off x="2100294" y="954368"/>
              <a:ext cx="3921687" cy="11564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53FB601-5AB6-4CFA-B2CB-AD666F46F721}"/>
                </a:ext>
              </a:extLst>
            </p:cNvPr>
            <p:cNvSpPr txBox="1"/>
            <p:nvPr/>
          </p:nvSpPr>
          <p:spPr>
            <a:xfrm>
              <a:off x="6021981" y="1803278"/>
              <a:ext cx="4265019" cy="615125"/>
            </a:xfrm>
            <a:prstGeom prst="rect">
              <a:avLst/>
            </a:prstGeom>
            <a:solidFill>
              <a:schemeClr val="bg1"/>
            </a:solidFill>
          </p:spPr>
          <p:txBody>
            <a:bodyPr wrap="square" rtlCol="0">
              <a:spAutoFit/>
            </a:bodyPr>
            <a:lstStyle/>
            <a:p>
              <a:r>
                <a:rPr lang="vi-VN" dirty="0">
                  <a:solidFill>
                    <a:srgbClr val="FF0000"/>
                  </a:solidFill>
                </a:rPr>
                <a:t>Chọn kỳ xem dữ liệu và nhấn Cập nhật để cập nhật dữ liệu mới nhất</a:t>
              </a:r>
            </a:p>
          </p:txBody>
        </p:sp>
        <p:sp>
          <p:nvSpPr>
            <p:cNvPr id="31" name="Rectangle: Rounded Corners 30">
              <a:extLst>
                <a:ext uri="{FF2B5EF4-FFF2-40B4-BE49-F238E27FC236}">
                  <a16:creationId xmlns:a16="http://schemas.microsoft.com/office/drawing/2014/main" id="{90CC15B0-02DE-49C9-896E-FA5BDBB00A86}"/>
                </a:ext>
              </a:extLst>
            </p:cNvPr>
            <p:cNvSpPr/>
            <p:nvPr/>
          </p:nvSpPr>
          <p:spPr>
            <a:xfrm>
              <a:off x="-13503" y="954369"/>
              <a:ext cx="5336617" cy="3035521"/>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2" name="Straight Arrow Connector 31">
              <a:extLst>
                <a:ext uri="{FF2B5EF4-FFF2-40B4-BE49-F238E27FC236}">
                  <a16:creationId xmlns:a16="http://schemas.microsoft.com/office/drawing/2014/main" id="{8D430EFA-0D1B-4BEC-B452-F5F95AC7BFFB}"/>
                </a:ext>
              </a:extLst>
            </p:cNvPr>
            <p:cNvCxnSpPr>
              <a:cxnSpLocks/>
              <a:stCxn id="31" idx="3"/>
              <a:endCxn id="30" idx="1"/>
            </p:cNvCxnSpPr>
            <p:nvPr/>
          </p:nvCxnSpPr>
          <p:spPr>
            <a:xfrm flipV="1">
              <a:off x="5323114" y="2110841"/>
              <a:ext cx="698867" cy="361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254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8687-0E29-4AD1-A899-C20B55AFBE1D}"/>
              </a:ext>
            </a:extLst>
          </p:cNvPr>
          <p:cNvSpPr>
            <a:spLocks noGrp="1"/>
          </p:cNvSpPr>
          <p:nvPr>
            <p:ph type="title"/>
          </p:nvPr>
        </p:nvSpPr>
        <p:spPr/>
        <p:txBody>
          <a:bodyPr/>
          <a:lstStyle/>
          <a:p>
            <a:r>
              <a:rPr lang="vi-VN" dirty="0"/>
              <a:t>GIA HẠN CÔNG VIỆC</a:t>
            </a:r>
          </a:p>
        </p:txBody>
      </p:sp>
      <p:sp>
        <p:nvSpPr>
          <p:cNvPr id="3" name="Text Placeholder 2">
            <a:extLst>
              <a:ext uri="{FF2B5EF4-FFF2-40B4-BE49-F238E27FC236}">
                <a16:creationId xmlns:a16="http://schemas.microsoft.com/office/drawing/2014/main" id="{CE418337-D320-4C8D-9010-E73BB0021E16}"/>
              </a:ext>
            </a:extLst>
          </p:cNvPr>
          <p:cNvSpPr>
            <a:spLocks noGrp="1"/>
          </p:cNvSpPr>
          <p:nvPr>
            <p:ph type="body" idx="1"/>
          </p:nvPr>
        </p:nvSpPr>
        <p:spPr/>
        <p:txBody>
          <a:bodyPr/>
          <a:lstStyle/>
          <a:p>
            <a:r>
              <a:rPr lang="vi-VN" dirty="0"/>
              <a:t>NGƯỜI NHẬN VIỆC THƯƠNG LƯỢNG VỚI NGƯỜI GIAO VIỆC</a:t>
            </a:r>
          </a:p>
        </p:txBody>
      </p:sp>
    </p:spTree>
    <p:extLst>
      <p:ext uri="{BB962C8B-B14F-4D97-AF65-F5344CB8AC3E}">
        <p14:creationId xmlns:p14="http://schemas.microsoft.com/office/powerpoint/2010/main" val="6716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81C53-AC16-4D98-836E-0C65FAFA1B49}"/>
              </a:ext>
            </a:extLst>
          </p:cNvPr>
          <p:cNvPicPr>
            <a:picLocks noChangeAspect="1"/>
          </p:cNvPicPr>
          <p:nvPr/>
        </p:nvPicPr>
        <p:blipFill>
          <a:blip r:embed="rId2"/>
          <a:stretch>
            <a:fillRect/>
          </a:stretch>
        </p:blipFill>
        <p:spPr>
          <a:xfrm>
            <a:off x="-1" y="0"/>
            <a:ext cx="12180197" cy="5674360"/>
          </a:xfrm>
          <a:prstGeom prst="rect">
            <a:avLst/>
          </a:prstGeom>
        </p:spPr>
      </p:pic>
      <p:grpSp>
        <p:nvGrpSpPr>
          <p:cNvPr id="3" name="Group 2">
            <a:extLst>
              <a:ext uri="{FF2B5EF4-FFF2-40B4-BE49-F238E27FC236}">
                <a16:creationId xmlns:a16="http://schemas.microsoft.com/office/drawing/2014/main" id="{04789E34-10D4-4BB4-85C4-912A9D9198A0}"/>
              </a:ext>
            </a:extLst>
          </p:cNvPr>
          <p:cNvGrpSpPr/>
          <p:nvPr/>
        </p:nvGrpSpPr>
        <p:grpSpPr>
          <a:xfrm>
            <a:off x="4260027" y="194407"/>
            <a:ext cx="7881173" cy="3092134"/>
            <a:chOff x="7211507" y="326767"/>
            <a:chExt cx="7881173" cy="2942840"/>
          </a:xfrm>
        </p:grpSpPr>
        <p:sp>
          <p:nvSpPr>
            <p:cNvPr id="4" name="Rectangle: Rounded Corners 3">
              <a:extLst>
                <a:ext uri="{FF2B5EF4-FFF2-40B4-BE49-F238E27FC236}">
                  <a16:creationId xmlns:a16="http://schemas.microsoft.com/office/drawing/2014/main" id="{ACA1EED2-328C-4B9A-BD82-8B434BDEFD18}"/>
                </a:ext>
              </a:extLst>
            </p:cNvPr>
            <p:cNvSpPr/>
            <p:nvPr/>
          </p:nvSpPr>
          <p:spPr>
            <a:xfrm>
              <a:off x="12679680" y="2415366"/>
              <a:ext cx="2413000" cy="31779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FF0F4494-4C94-4F2A-8D00-D993B5D30CC0}"/>
                </a:ext>
              </a:extLst>
            </p:cNvPr>
            <p:cNvCxnSpPr>
              <a:cxnSpLocks/>
              <a:stCxn id="4" idx="1"/>
              <a:endCxn id="6" idx="3"/>
            </p:cNvCxnSpPr>
            <p:nvPr/>
          </p:nvCxnSpPr>
          <p:spPr>
            <a:xfrm flipH="1" flipV="1">
              <a:off x="10772586" y="2566607"/>
              <a:ext cx="1907094" cy="7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0618C0-75CF-4DBB-842A-98EAC81D36CC}"/>
                </a:ext>
              </a:extLst>
            </p:cNvPr>
            <p:cNvSpPr txBox="1"/>
            <p:nvPr/>
          </p:nvSpPr>
          <p:spPr>
            <a:xfrm>
              <a:off x="7211507" y="1863607"/>
              <a:ext cx="3561079" cy="1406000"/>
            </a:xfrm>
            <a:prstGeom prst="rect">
              <a:avLst/>
            </a:prstGeom>
            <a:noFill/>
          </p:spPr>
          <p:txBody>
            <a:bodyPr wrap="square" rtlCol="0">
              <a:spAutoFit/>
            </a:bodyPr>
            <a:lstStyle/>
            <a:p>
              <a:r>
                <a:rPr lang="vi-VN" dirty="0"/>
                <a:t>Để gia hạn thời gian hoàn thành Nhiệm vụ thì Người nhận phải thực hiện Thống nhất chuyển thời hạn để đàm phán lại với Người giao Nhiệm vụ này</a:t>
              </a:r>
            </a:p>
          </p:txBody>
        </p:sp>
        <p:sp>
          <p:nvSpPr>
            <p:cNvPr id="8" name="Rectangle: Rounded Corners 7">
              <a:extLst>
                <a:ext uri="{FF2B5EF4-FFF2-40B4-BE49-F238E27FC236}">
                  <a16:creationId xmlns:a16="http://schemas.microsoft.com/office/drawing/2014/main" id="{4CFFB51C-1166-400E-9427-C412D76DDD95}"/>
                </a:ext>
              </a:extLst>
            </p:cNvPr>
            <p:cNvSpPr/>
            <p:nvPr/>
          </p:nvSpPr>
          <p:spPr>
            <a:xfrm>
              <a:off x="14422120" y="326767"/>
              <a:ext cx="670560" cy="317791"/>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 name="Straight Arrow Connector 8">
              <a:extLst>
                <a:ext uri="{FF2B5EF4-FFF2-40B4-BE49-F238E27FC236}">
                  <a16:creationId xmlns:a16="http://schemas.microsoft.com/office/drawing/2014/main" id="{384A4E9F-E00B-483D-B706-C8964610F08A}"/>
                </a:ext>
              </a:extLst>
            </p:cNvPr>
            <p:cNvCxnSpPr>
              <a:cxnSpLocks/>
              <a:stCxn id="8" idx="2"/>
              <a:endCxn id="4" idx="0"/>
            </p:cNvCxnSpPr>
            <p:nvPr/>
          </p:nvCxnSpPr>
          <p:spPr>
            <a:xfrm flipH="1">
              <a:off x="13886180" y="644558"/>
              <a:ext cx="871220" cy="17708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381635B3-2853-43F8-B9D2-24F085A4FCCE}"/>
              </a:ext>
            </a:extLst>
          </p:cNvPr>
          <p:cNvSpPr/>
          <p:nvPr/>
        </p:nvSpPr>
        <p:spPr>
          <a:xfrm>
            <a:off x="2145450" y="816982"/>
            <a:ext cx="6054408"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Mở Nhiệm vụ cần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hạn</a:t>
            </a:r>
          </a:p>
        </p:txBody>
      </p:sp>
    </p:spTree>
    <p:extLst>
      <p:ext uri="{BB962C8B-B14F-4D97-AF65-F5344CB8AC3E}">
        <p14:creationId xmlns:p14="http://schemas.microsoft.com/office/powerpoint/2010/main" val="127107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bg/>
                                          </p:spTgt>
                                        </p:tgtEl>
                                        <p:attrNameLst>
                                          <p:attrName>style.visibility</p:attrName>
                                        </p:attrNameLst>
                                      </p:cBhvr>
                                      <p:to>
                                        <p:strVal val="visible"/>
                                      </p:to>
                                    </p:set>
                                    <p:animEffect transition="in" filter="fade">
                                      <p:cBhvr>
                                        <p:cTn id="12" dur="1000"/>
                                        <p:tgtEl>
                                          <p:spTgt spid="10">
                                            <p:bg/>
                                          </p:spTgt>
                                        </p:tgtEl>
                                      </p:cBhvr>
                                    </p:animEffect>
                                    <p:anim calcmode="lin" valueType="num">
                                      <p:cBhvr>
                                        <p:cTn id="13" dur="1000" fill="hold"/>
                                        <p:tgtEl>
                                          <p:spTgt spid="10">
                                            <p:bg/>
                                          </p:spTgt>
                                        </p:tgtEl>
                                        <p:attrNameLst>
                                          <p:attrName>ppt_x</p:attrName>
                                        </p:attrNameLst>
                                      </p:cBhvr>
                                      <p:tavLst>
                                        <p:tav tm="0">
                                          <p:val>
                                            <p:strVal val="#ppt_x"/>
                                          </p:val>
                                        </p:tav>
                                        <p:tav tm="100000">
                                          <p:val>
                                            <p:strVal val="#ppt_x"/>
                                          </p:val>
                                        </p:tav>
                                      </p:tavLst>
                                    </p:anim>
                                    <p:anim calcmode="lin" valueType="num">
                                      <p:cBhvr>
                                        <p:cTn id="14"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F94225-99C7-4CC3-B036-2B05E7ED61EA}"/>
              </a:ext>
            </a:extLst>
          </p:cNvPr>
          <p:cNvPicPr>
            <a:picLocks noChangeAspect="1"/>
          </p:cNvPicPr>
          <p:nvPr/>
        </p:nvPicPr>
        <p:blipFill>
          <a:blip r:embed="rId2"/>
          <a:stretch>
            <a:fillRect/>
          </a:stretch>
        </p:blipFill>
        <p:spPr>
          <a:xfrm>
            <a:off x="0" y="0"/>
            <a:ext cx="12192000" cy="6869820"/>
          </a:xfrm>
          <a:prstGeom prst="rect">
            <a:avLst/>
          </a:prstGeom>
        </p:spPr>
      </p:pic>
      <p:grpSp>
        <p:nvGrpSpPr>
          <p:cNvPr id="3" name="Group 2">
            <a:extLst>
              <a:ext uri="{FF2B5EF4-FFF2-40B4-BE49-F238E27FC236}">
                <a16:creationId xmlns:a16="http://schemas.microsoft.com/office/drawing/2014/main" id="{5172890B-C738-44CF-AB8D-6E6D6E34E36E}"/>
              </a:ext>
            </a:extLst>
          </p:cNvPr>
          <p:cNvGrpSpPr/>
          <p:nvPr/>
        </p:nvGrpSpPr>
        <p:grpSpPr>
          <a:xfrm>
            <a:off x="0" y="908488"/>
            <a:ext cx="11247120" cy="4274838"/>
            <a:chOff x="2951480" y="1006371"/>
            <a:chExt cx="11247120" cy="4068442"/>
          </a:xfrm>
        </p:grpSpPr>
        <p:sp>
          <p:nvSpPr>
            <p:cNvPr id="4" name="Rectangle: Rounded Corners 3">
              <a:extLst>
                <a:ext uri="{FF2B5EF4-FFF2-40B4-BE49-F238E27FC236}">
                  <a16:creationId xmlns:a16="http://schemas.microsoft.com/office/drawing/2014/main" id="{E16D4EAF-0BAE-4A14-9C39-CB2B319D01B4}"/>
                </a:ext>
              </a:extLst>
            </p:cNvPr>
            <p:cNvSpPr/>
            <p:nvPr/>
          </p:nvSpPr>
          <p:spPr>
            <a:xfrm>
              <a:off x="11567160" y="1451957"/>
              <a:ext cx="2631440" cy="317792"/>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E02D0E96-45FC-4F39-B72A-5D62A12236E7}"/>
                </a:ext>
              </a:extLst>
            </p:cNvPr>
            <p:cNvCxnSpPr>
              <a:cxnSpLocks/>
              <a:stCxn id="4" idx="2"/>
              <a:endCxn id="6" idx="3"/>
            </p:cNvCxnSpPr>
            <p:nvPr/>
          </p:nvCxnSpPr>
          <p:spPr>
            <a:xfrm flipH="1">
              <a:off x="10508426" y="1769749"/>
              <a:ext cx="2374454" cy="24702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A2A8063-D109-4D91-AB26-931563F162A1}"/>
                </a:ext>
              </a:extLst>
            </p:cNvPr>
            <p:cNvSpPr txBox="1"/>
            <p:nvPr/>
          </p:nvSpPr>
          <p:spPr>
            <a:xfrm>
              <a:off x="6947347" y="3405189"/>
              <a:ext cx="3561079" cy="1669624"/>
            </a:xfrm>
            <a:prstGeom prst="rect">
              <a:avLst/>
            </a:prstGeom>
            <a:noFill/>
          </p:spPr>
          <p:txBody>
            <a:bodyPr wrap="square" rtlCol="0">
              <a:spAutoFit/>
            </a:bodyPr>
            <a:lstStyle/>
            <a:p>
              <a:r>
                <a:rPr lang="vi-VN" dirty="0"/>
                <a:t>Nhập thời hạn mới và Lý do cụ thể cần phải gia hạn.</a:t>
              </a:r>
            </a:p>
            <a:p>
              <a:r>
                <a:rPr lang="vi-VN" dirty="0"/>
                <a:t>Click chuột phải vào vùng bên phải để chọn Tạo mới </a:t>
              </a:r>
              <a:r>
                <a:rPr lang="vi-VN" dirty="0">
                  <a:sym typeface="Wingdings" panose="05000000000000000000" pitchFamily="2" charset="2"/>
                </a:rPr>
                <a:t> Đính kèm tệp cần giải trình cho lý do gia hạn</a:t>
              </a:r>
            </a:p>
          </p:txBody>
        </p:sp>
        <p:sp>
          <p:nvSpPr>
            <p:cNvPr id="7" name="Rectangle: Rounded Corners 6">
              <a:extLst>
                <a:ext uri="{FF2B5EF4-FFF2-40B4-BE49-F238E27FC236}">
                  <a16:creationId xmlns:a16="http://schemas.microsoft.com/office/drawing/2014/main" id="{078EF6BD-2819-4C71-9793-D945367FADFB}"/>
                </a:ext>
              </a:extLst>
            </p:cNvPr>
            <p:cNvSpPr/>
            <p:nvPr/>
          </p:nvSpPr>
          <p:spPr>
            <a:xfrm>
              <a:off x="2951480" y="1006371"/>
              <a:ext cx="3774440" cy="1630096"/>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id="{4AF737D7-A362-499A-8241-0CDA93B92201}"/>
                </a:ext>
              </a:extLst>
            </p:cNvPr>
            <p:cNvCxnSpPr>
              <a:cxnSpLocks/>
              <a:stCxn id="7" idx="3"/>
            </p:cNvCxnSpPr>
            <p:nvPr/>
          </p:nvCxnSpPr>
          <p:spPr>
            <a:xfrm flipV="1">
              <a:off x="6725920" y="1610853"/>
              <a:ext cx="4841240" cy="2105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5EA7FC3-8CED-4DA4-BC8E-63C2BEC2EEF0}"/>
              </a:ext>
            </a:extLst>
          </p:cNvPr>
          <p:cNvGrpSpPr/>
          <p:nvPr/>
        </p:nvGrpSpPr>
        <p:grpSpPr>
          <a:xfrm>
            <a:off x="0" y="233681"/>
            <a:ext cx="3667759" cy="4949646"/>
            <a:chOff x="0" y="482638"/>
            <a:chExt cx="3667759" cy="4710671"/>
          </a:xfrm>
        </p:grpSpPr>
        <p:sp>
          <p:nvSpPr>
            <p:cNvPr id="24" name="Rectangle: Rounded Corners 23">
              <a:extLst>
                <a:ext uri="{FF2B5EF4-FFF2-40B4-BE49-F238E27FC236}">
                  <a16:creationId xmlns:a16="http://schemas.microsoft.com/office/drawing/2014/main" id="{11A0F8A7-2E11-442F-8CD5-EF09480B6A3A}"/>
                </a:ext>
              </a:extLst>
            </p:cNvPr>
            <p:cNvSpPr/>
            <p:nvPr/>
          </p:nvSpPr>
          <p:spPr>
            <a:xfrm>
              <a:off x="0" y="482638"/>
              <a:ext cx="147828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5" name="Straight Arrow Connector 24">
              <a:extLst>
                <a:ext uri="{FF2B5EF4-FFF2-40B4-BE49-F238E27FC236}">
                  <a16:creationId xmlns:a16="http://schemas.microsoft.com/office/drawing/2014/main" id="{85B45665-BCAE-451A-A41A-EA0F48889B6B}"/>
                </a:ext>
              </a:extLst>
            </p:cNvPr>
            <p:cNvCxnSpPr>
              <a:cxnSpLocks/>
              <a:stCxn id="24" idx="2"/>
              <a:endCxn id="26" idx="0"/>
            </p:cNvCxnSpPr>
            <p:nvPr/>
          </p:nvCxnSpPr>
          <p:spPr>
            <a:xfrm>
              <a:off x="739140" y="854912"/>
              <a:ext cx="1148080" cy="26687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E38467-0D99-43A6-849B-58BA5AFAC0F5}"/>
                </a:ext>
              </a:extLst>
            </p:cNvPr>
            <p:cNvSpPr txBox="1"/>
            <p:nvPr/>
          </p:nvSpPr>
          <p:spPr>
            <a:xfrm>
              <a:off x="106680" y="3523684"/>
              <a:ext cx="3561079" cy="1669625"/>
            </a:xfrm>
            <a:prstGeom prst="rect">
              <a:avLst/>
            </a:prstGeom>
            <a:noFill/>
          </p:spPr>
          <p:txBody>
            <a:bodyPr wrap="square" rtlCol="0">
              <a:spAutoFit/>
            </a:bodyPr>
            <a:lstStyle/>
            <a:p>
              <a:r>
                <a:rPr lang="vi-VN" dirty="0"/>
                <a:t>Sau khi hoàn tất thông tin thì chọn nút này để Gửi yêu cầu và đóng cửa sổ.</a:t>
              </a:r>
            </a:p>
            <a:p>
              <a:r>
                <a:rPr lang="vi-VN" dirty="0"/>
                <a:t>Người nhận yêu cầu sẽ Chấp nhận hoặc Từ chối gia hạn nhiệm vụ này</a:t>
              </a:r>
            </a:p>
          </p:txBody>
        </p:sp>
      </p:grpSp>
      <p:sp>
        <p:nvSpPr>
          <p:cNvPr id="13" name="Rectangle 12">
            <a:extLst>
              <a:ext uri="{FF2B5EF4-FFF2-40B4-BE49-F238E27FC236}">
                <a16:creationId xmlns:a16="http://schemas.microsoft.com/office/drawing/2014/main" id="{16010179-4594-4127-A935-E946B835F6C9}"/>
              </a:ext>
            </a:extLst>
          </p:cNvPr>
          <p:cNvSpPr/>
          <p:nvPr/>
        </p:nvSpPr>
        <p:spPr>
          <a:xfrm>
            <a:off x="3895653" y="758806"/>
            <a:ext cx="7935563"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tạo yêu cầu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hạn Nhiệm vụ</a:t>
            </a:r>
          </a:p>
        </p:txBody>
      </p:sp>
    </p:spTree>
    <p:extLst>
      <p:ext uri="{BB962C8B-B14F-4D97-AF65-F5344CB8AC3E}">
        <p14:creationId xmlns:p14="http://schemas.microsoft.com/office/powerpoint/2010/main" val="3432575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bg/>
                                          </p:spTgt>
                                        </p:tgtEl>
                                        <p:attrNameLst>
                                          <p:attrName>style.visibility</p:attrName>
                                        </p:attrNameLst>
                                      </p:cBhvr>
                                      <p:to>
                                        <p:strVal val="visible"/>
                                      </p:to>
                                    </p:set>
                                    <p:animEffect transition="in" filter="fade">
                                      <p:cBhvr>
                                        <p:cTn id="12" dur="1000"/>
                                        <p:tgtEl>
                                          <p:spTgt spid="13">
                                            <p:bg/>
                                          </p:spTgt>
                                        </p:tgtEl>
                                      </p:cBhvr>
                                    </p:animEffect>
                                    <p:anim calcmode="lin" valueType="num">
                                      <p:cBhvr>
                                        <p:cTn id="13" dur="1000" fill="hold"/>
                                        <p:tgtEl>
                                          <p:spTgt spid="13">
                                            <p:bg/>
                                          </p:spTgt>
                                        </p:tgtEl>
                                        <p:attrNameLst>
                                          <p:attrName>ppt_x</p:attrName>
                                        </p:attrNameLst>
                                      </p:cBhvr>
                                      <p:tavLst>
                                        <p:tav tm="0">
                                          <p:val>
                                            <p:strVal val="#ppt_x"/>
                                          </p:val>
                                        </p:tav>
                                        <p:tav tm="100000">
                                          <p:val>
                                            <p:strVal val="#ppt_x"/>
                                          </p:val>
                                        </p:tav>
                                      </p:tavLst>
                                    </p:anim>
                                    <p:anim calcmode="lin" valueType="num">
                                      <p:cBhvr>
                                        <p:cTn id="14" dur="1000" fill="hold"/>
                                        <p:tgtEl>
                                          <p:spTgt spid="13">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95C-DD41-4C23-BBA7-10CB95293631}"/>
              </a:ext>
            </a:extLst>
          </p:cNvPr>
          <p:cNvSpPr>
            <a:spLocks noGrp="1"/>
          </p:cNvSpPr>
          <p:nvPr>
            <p:ph type="title"/>
          </p:nvPr>
        </p:nvSpPr>
        <p:spPr/>
        <p:txBody>
          <a:bodyPr/>
          <a:lstStyle/>
          <a:p>
            <a:r>
              <a:rPr lang="en-US" dirty="0"/>
              <a:t>TRAO ĐỔI TRONG QUÁ TRÌNH THỰC HIỆN DỰ ÁN/KẾ HOẠCH CÔNG VIỆC</a:t>
            </a:r>
            <a:endParaRPr lang="vi-VN" dirty="0"/>
          </a:p>
        </p:txBody>
      </p:sp>
      <p:sp>
        <p:nvSpPr>
          <p:cNvPr id="3" name="Text Placeholder 2">
            <a:extLst>
              <a:ext uri="{FF2B5EF4-FFF2-40B4-BE49-F238E27FC236}">
                <a16:creationId xmlns:a16="http://schemas.microsoft.com/office/drawing/2014/main" id="{0D1CAB51-8FB5-42FB-ADF3-876122DD18EC}"/>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1697951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863C3A-75DE-428C-812A-A549C03905C1}"/>
              </a:ext>
            </a:extLst>
          </p:cNvPr>
          <p:cNvPicPr>
            <a:picLocks noChangeAspect="1"/>
          </p:cNvPicPr>
          <p:nvPr/>
        </p:nvPicPr>
        <p:blipFill>
          <a:blip r:embed="rId2"/>
          <a:stretch>
            <a:fillRect/>
          </a:stretch>
        </p:blipFill>
        <p:spPr>
          <a:xfrm>
            <a:off x="0" y="0"/>
            <a:ext cx="12192000" cy="4861448"/>
          </a:xfrm>
          <a:prstGeom prst="rect">
            <a:avLst/>
          </a:prstGeom>
        </p:spPr>
      </p:pic>
      <p:grpSp>
        <p:nvGrpSpPr>
          <p:cNvPr id="3" name="Group 2">
            <a:extLst>
              <a:ext uri="{FF2B5EF4-FFF2-40B4-BE49-F238E27FC236}">
                <a16:creationId xmlns:a16="http://schemas.microsoft.com/office/drawing/2014/main" id="{B9A07E27-758F-40CA-BD6D-25AACA2A30AE}"/>
              </a:ext>
            </a:extLst>
          </p:cNvPr>
          <p:cNvGrpSpPr/>
          <p:nvPr/>
        </p:nvGrpSpPr>
        <p:grpSpPr>
          <a:xfrm>
            <a:off x="4206240" y="264161"/>
            <a:ext cx="6253479" cy="923330"/>
            <a:chOff x="4206240" y="511647"/>
            <a:chExt cx="6253479" cy="878751"/>
          </a:xfrm>
        </p:grpSpPr>
        <p:sp>
          <p:nvSpPr>
            <p:cNvPr id="4" name="Rectangle: Rounded Corners 3">
              <a:extLst>
                <a:ext uri="{FF2B5EF4-FFF2-40B4-BE49-F238E27FC236}">
                  <a16:creationId xmlns:a16="http://schemas.microsoft.com/office/drawing/2014/main" id="{2F5AEE02-159D-463B-8351-CF00A6B6C583}"/>
                </a:ext>
              </a:extLst>
            </p:cNvPr>
            <p:cNvSpPr/>
            <p:nvPr/>
          </p:nvSpPr>
          <p:spPr>
            <a:xfrm>
              <a:off x="4206240" y="559994"/>
              <a:ext cx="65532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2CF24CCA-DA92-43F3-8A71-D5B8483A41DF}"/>
                </a:ext>
              </a:extLst>
            </p:cNvPr>
            <p:cNvCxnSpPr>
              <a:cxnSpLocks/>
              <a:stCxn id="4" idx="3"/>
              <a:endCxn id="6" idx="1"/>
            </p:cNvCxnSpPr>
            <p:nvPr/>
          </p:nvCxnSpPr>
          <p:spPr>
            <a:xfrm>
              <a:off x="4861560" y="746132"/>
              <a:ext cx="2037080" cy="204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F959ABE-4A13-47E6-A9E4-EC8F5DC1980D}"/>
                </a:ext>
              </a:extLst>
            </p:cNvPr>
            <p:cNvSpPr txBox="1"/>
            <p:nvPr/>
          </p:nvSpPr>
          <p:spPr>
            <a:xfrm>
              <a:off x="6898640" y="511647"/>
              <a:ext cx="3561079" cy="878751"/>
            </a:xfrm>
            <a:prstGeom prst="rect">
              <a:avLst/>
            </a:prstGeom>
            <a:noFill/>
          </p:spPr>
          <p:txBody>
            <a:bodyPr wrap="square" rtlCol="0">
              <a:spAutoFit/>
            </a:bodyPr>
            <a:lstStyle/>
            <a:p>
              <a:r>
                <a:rPr lang="vi-VN" dirty="0"/>
                <a:t>Dùng thẻ Diễn đàn để tạo các chủ đề trao đổi liên quan đến dự án</a:t>
              </a:r>
            </a:p>
          </p:txBody>
        </p:sp>
      </p:grpSp>
      <p:grpSp>
        <p:nvGrpSpPr>
          <p:cNvPr id="13" name="Group 12">
            <a:extLst>
              <a:ext uri="{FF2B5EF4-FFF2-40B4-BE49-F238E27FC236}">
                <a16:creationId xmlns:a16="http://schemas.microsoft.com/office/drawing/2014/main" id="{8739632A-501F-4F81-BF73-A453A0023183}"/>
              </a:ext>
            </a:extLst>
          </p:cNvPr>
          <p:cNvGrpSpPr/>
          <p:nvPr/>
        </p:nvGrpSpPr>
        <p:grpSpPr>
          <a:xfrm>
            <a:off x="35560" y="831892"/>
            <a:ext cx="8493759" cy="2430989"/>
            <a:chOff x="1965960" y="-126538"/>
            <a:chExt cx="8493759" cy="2313618"/>
          </a:xfrm>
        </p:grpSpPr>
        <p:sp>
          <p:nvSpPr>
            <p:cNvPr id="14" name="Rectangle: Rounded Corners 13">
              <a:extLst>
                <a:ext uri="{FF2B5EF4-FFF2-40B4-BE49-F238E27FC236}">
                  <a16:creationId xmlns:a16="http://schemas.microsoft.com/office/drawing/2014/main" id="{30D5F627-A738-4FEC-B1E7-C5E180845CC0}"/>
                </a:ext>
              </a:extLst>
            </p:cNvPr>
            <p:cNvSpPr/>
            <p:nvPr/>
          </p:nvSpPr>
          <p:spPr>
            <a:xfrm>
              <a:off x="1965960" y="-126538"/>
              <a:ext cx="65532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5" name="Straight Arrow Connector 14">
              <a:extLst>
                <a:ext uri="{FF2B5EF4-FFF2-40B4-BE49-F238E27FC236}">
                  <a16:creationId xmlns:a16="http://schemas.microsoft.com/office/drawing/2014/main" id="{871483DB-6654-4619-92D0-E67E9724A3E4}"/>
                </a:ext>
              </a:extLst>
            </p:cNvPr>
            <p:cNvCxnSpPr>
              <a:cxnSpLocks/>
              <a:stCxn id="14" idx="3"/>
              <a:endCxn id="16" idx="1"/>
            </p:cNvCxnSpPr>
            <p:nvPr/>
          </p:nvCxnSpPr>
          <p:spPr>
            <a:xfrm>
              <a:off x="2621280" y="59599"/>
              <a:ext cx="4277360" cy="8914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D3835E-4ED4-4282-A74D-EDAF7AE08665}"/>
                </a:ext>
              </a:extLst>
            </p:cNvPr>
            <p:cNvSpPr txBox="1"/>
            <p:nvPr/>
          </p:nvSpPr>
          <p:spPr>
            <a:xfrm>
              <a:off x="6898640" y="511647"/>
              <a:ext cx="3561079" cy="878751"/>
            </a:xfrm>
            <a:prstGeom prst="rect">
              <a:avLst/>
            </a:prstGeom>
            <a:noFill/>
          </p:spPr>
          <p:txBody>
            <a:bodyPr wrap="square" rtlCol="0">
              <a:spAutoFit/>
            </a:bodyPr>
            <a:lstStyle/>
            <a:p>
              <a:r>
                <a:rPr lang="vi-VN" dirty="0"/>
                <a:t>Để trả lời trong diễn đàn thì chọn nút này hoặc nhấn vào link Phản hồi tại mỗi nội dung</a:t>
              </a:r>
            </a:p>
          </p:txBody>
        </p:sp>
        <p:sp>
          <p:nvSpPr>
            <p:cNvPr id="19" name="Rectangle: Rounded Corners 18">
              <a:extLst>
                <a:ext uri="{FF2B5EF4-FFF2-40B4-BE49-F238E27FC236}">
                  <a16:creationId xmlns:a16="http://schemas.microsoft.com/office/drawing/2014/main" id="{5B25C533-3174-426A-A930-E1DA5B1B82B6}"/>
                </a:ext>
              </a:extLst>
            </p:cNvPr>
            <p:cNvSpPr/>
            <p:nvPr/>
          </p:nvSpPr>
          <p:spPr>
            <a:xfrm>
              <a:off x="2280920" y="1291206"/>
              <a:ext cx="655320" cy="285328"/>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5CF35503-0E63-411F-AB47-336A5FDB70CE}"/>
                </a:ext>
              </a:extLst>
            </p:cNvPr>
            <p:cNvSpPr/>
            <p:nvPr/>
          </p:nvSpPr>
          <p:spPr>
            <a:xfrm>
              <a:off x="2468880" y="1901752"/>
              <a:ext cx="655320" cy="285328"/>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Arrow Connector 20">
              <a:extLst>
                <a:ext uri="{FF2B5EF4-FFF2-40B4-BE49-F238E27FC236}">
                  <a16:creationId xmlns:a16="http://schemas.microsoft.com/office/drawing/2014/main" id="{7CCF0F63-2B10-4B04-BBA4-780A254930B4}"/>
                </a:ext>
              </a:extLst>
            </p:cNvPr>
            <p:cNvCxnSpPr>
              <a:cxnSpLocks/>
              <a:stCxn id="19" idx="3"/>
            </p:cNvCxnSpPr>
            <p:nvPr/>
          </p:nvCxnSpPr>
          <p:spPr>
            <a:xfrm flipV="1">
              <a:off x="2936240" y="951023"/>
              <a:ext cx="3911600" cy="482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D05169-0E79-417F-B161-E8A85A265D5B}"/>
                </a:ext>
              </a:extLst>
            </p:cNvPr>
            <p:cNvCxnSpPr>
              <a:cxnSpLocks/>
              <a:stCxn id="20" idx="3"/>
              <a:endCxn id="16" idx="1"/>
            </p:cNvCxnSpPr>
            <p:nvPr/>
          </p:nvCxnSpPr>
          <p:spPr>
            <a:xfrm flipV="1">
              <a:off x="3124200" y="951024"/>
              <a:ext cx="3774440" cy="10933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D0687E7-7349-44CD-BD48-55ED4BE8564E}"/>
              </a:ext>
            </a:extLst>
          </p:cNvPr>
          <p:cNvGrpSpPr/>
          <p:nvPr/>
        </p:nvGrpSpPr>
        <p:grpSpPr>
          <a:xfrm>
            <a:off x="5634990" y="2943815"/>
            <a:ext cx="3561079" cy="1567283"/>
            <a:chOff x="2914650" y="559994"/>
            <a:chExt cx="3561079" cy="1491613"/>
          </a:xfrm>
        </p:grpSpPr>
        <p:sp>
          <p:nvSpPr>
            <p:cNvPr id="28" name="Rectangle: Rounded Corners 27">
              <a:extLst>
                <a:ext uri="{FF2B5EF4-FFF2-40B4-BE49-F238E27FC236}">
                  <a16:creationId xmlns:a16="http://schemas.microsoft.com/office/drawing/2014/main" id="{5A1A3171-8E45-4FD1-A2FA-01B864F47550}"/>
                </a:ext>
              </a:extLst>
            </p:cNvPr>
            <p:cNvSpPr/>
            <p:nvPr/>
          </p:nvSpPr>
          <p:spPr>
            <a:xfrm>
              <a:off x="4206240" y="559994"/>
              <a:ext cx="97790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a:extLst>
                <a:ext uri="{FF2B5EF4-FFF2-40B4-BE49-F238E27FC236}">
                  <a16:creationId xmlns:a16="http://schemas.microsoft.com/office/drawing/2014/main" id="{EDC150C5-4A3F-4D6A-895C-801B8BD027A9}"/>
                </a:ext>
              </a:extLst>
            </p:cNvPr>
            <p:cNvCxnSpPr>
              <a:cxnSpLocks/>
              <a:stCxn id="28" idx="2"/>
              <a:endCxn id="30" idx="0"/>
            </p:cNvCxnSpPr>
            <p:nvPr/>
          </p:nvCxnSpPr>
          <p:spPr>
            <a:xfrm>
              <a:off x="4695190" y="932268"/>
              <a:ext cx="0" cy="504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0EA12E-59BF-40F1-AAA2-97844E6DC5D7}"/>
                </a:ext>
              </a:extLst>
            </p:cNvPr>
            <p:cNvSpPr txBox="1"/>
            <p:nvPr/>
          </p:nvSpPr>
          <p:spPr>
            <a:xfrm>
              <a:off x="2914650" y="1436481"/>
              <a:ext cx="3561079" cy="615126"/>
            </a:xfrm>
            <a:prstGeom prst="rect">
              <a:avLst/>
            </a:prstGeom>
            <a:noFill/>
          </p:spPr>
          <p:txBody>
            <a:bodyPr wrap="square" rtlCol="0">
              <a:spAutoFit/>
            </a:bodyPr>
            <a:lstStyle/>
            <a:p>
              <a:r>
                <a:rPr lang="vi-VN" dirty="0"/>
                <a:t>Có thể tạo nội dung Biểu quyết  lấy ý kiến trong Diễn đàn</a:t>
              </a:r>
            </a:p>
          </p:txBody>
        </p:sp>
      </p:grpSp>
      <p:grpSp>
        <p:nvGrpSpPr>
          <p:cNvPr id="36" name="Group 35">
            <a:extLst>
              <a:ext uri="{FF2B5EF4-FFF2-40B4-BE49-F238E27FC236}">
                <a16:creationId xmlns:a16="http://schemas.microsoft.com/office/drawing/2014/main" id="{CB92796E-17BB-4310-9265-06DBE5923C26}"/>
              </a:ext>
            </a:extLst>
          </p:cNvPr>
          <p:cNvGrpSpPr/>
          <p:nvPr/>
        </p:nvGrpSpPr>
        <p:grpSpPr>
          <a:xfrm>
            <a:off x="2707640" y="117456"/>
            <a:ext cx="7668258" cy="1477328"/>
            <a:chOff x="4206239" y="390779"/>
            <a:chExt cx="7668258" cy="1406001"/>
          </a:xfrm>
        </p:grpSpPr>
        <p:sp>
          <p:nvSpPr>
            <p:cNvPr id="37" name="Rectangle: Rounded Corners 36">
              <a:extLst>
                <a:ext uri="{FF2B5EF4-FFF2-40B4-BE49-F238E27FC236}">
                  <a16:creationId xmlns:a16="http://schemas.microsoft.com/office/drawing/2014/main" id="{69F69053-3F23-49FC-B19C-E071B3958970}"/>
                </a:ext>
              </a:extLst>
            </p:cNvPr>
            <p:cNvSpPr/>
            <p:nvPr/>
          </p:nvSpPr>
          <p:spPr>
            <a:xfrm>
              <a:off x="4206239" y="559994"/>
              <a:ext cx="919479"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8" name="Straight Arrow Connector 37">
              <a:extLst>
                <a:ext uri="{FF2B5EF4-FFF2-40B4-BE49-F238E27FC236}">
                  <a16:creationId xmlns:a16="http://schemas.microsoft.com/office/drawing/2014/main" id="{48D02152-D663-48FF-967C-317F3019738D}"/>
                </a:ext>
              </a:extLst>
            </p:cNvPr>
            <p:cNvCxnSpPr>
              <a:cxnSpLocks/>
              <a:stCxn id="37" idx="3"/>
              <a:endCxn id="39" idx="1"/>
            </p:cNvCxnSpPr>
            <p:nvPr/>
          </p:nvCxnSpPr>
          <p:spPr>
            <a:xfrm>
              <a:off x="5125718" y="746131"/>
              <a:ext cx="3187700" cy="347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18760B-3264-42FF-BC69-243786D1D257}"/>
                </a:ext>
              </a:extLst>
            </p:cNvPr>
            <p:cNvSpPr txBox="1"/>
            <p:nvPr/>
          </p:nvSpPr>
          <p:spPr>
            <a:xfrm>
              <a:off x="8313418" y="390779"/>
              <a:ext cx="3561079" cy="1406001"/>
            </a:xfrm>
            <a:prstGeom prst="rect">
              <a:avLst/>
            </a:prstGeom>
            <a:noFill/>
          </p:spPr>
          <p:txBody>
            <a:bodyPr wrap="square" rtlCol="0">
              <a:spAutoFit/>
            </a:bodyPr>
            <a:lstStyle/>
            <a:p>
              <a:r>
                <a:rPr lang="vi-VN" dirty="0"/>
                <a:t>Dùng thẻ Văn bản và Tệp để quản lý Văn bản và Tệp đính kèm theo Dự án, mọi người là thành viên dự án đều có thể tham khảo các tài liệu này</a:t>
              </a:r>
            </a:p>
          </p:txBody>
        </p:sp>
      </p:grpSp>
      <p:grpSp>
        <p:nvGrpSpPr>
          <p:cNvPr id="43" name="Group 42">
            <a:extLst>
              <a:ext uri="{FF2B5EF4-FFF2-40B4-BE49-F238E27FC236}">
                <a16:creationId xmlns:a16="http://schemas.microsoft.com/office/drawing/2014/main" id="{884FAA44-7441-491B-844A-C3688EA36B99}"/>
              </a:ext>
            </a:extLst>
          </p:cNvPr>
          <p:cNvGrpSpPr/>
          <p:nvPr/>
        </p:nvGrpSpPr>
        <p:grpSpPr>
          <a:xfrm>
            <a:off x="3573780" y="76590"/>
            <a:ext cx="6864347" cy="1477328"/>
            <a:chOff x="3256277" y="-2031128"/>
            <a:chExt cx="6864347" cy="1406001"/>
          </a:xfrm>
        </p:grpSpPr>
        <p:sp>
          <p:nvSpPr>
            <p:cNvPr id="44" name="Rectangle: Rounded Corners 43">
              <a:extLst>
                <a:ext uri="{FF2B5EF4-FFF2-40B4-BE49-F238E27FC236}">
                  <a16:creationId xmlns:a16="http://schemas.microsoft.com/office/drawing/2014/main" id="{CA29E05B-B9F7-4267-9CC0-BA7EE7BBF1EC}"/>
                </a:ext>
              </a:extLst>
            </p:cNvPr>
            <p:cNvSpPr/>
            <p:nvPr/>
          </p:nvSpPr>
          <p:spPr>
            <a:xfrm>
              <a:off x="3256277" y="-1795141"/>
              <a:ext cx="708659"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5" name="Straight Arrow Connector 44">
              <a:extLst>
                <a:ext uri="{FF2B5EF4-FFF2-40B4-BE49-F238E27FC236}">
                  <a16:creationId xmlns:a16="http://schemas.microsoft.com/office/drawing/2014/main" id="{7A09F589-974D-4A55-A424-3C9824AEC957}"/>
                </a:ext>
              </a:extLst>
            </p:cNvPr>
            <p:cNvCxnSpPr>
              <a:cxnSpLocks/>
              <a:stCxn id="44" idx="3"/>
              <a:endCxn id="46" idx="1"/>
            </p:cNvCxnSpPr>
            <p:nvPr/>
          </p:nvCxnSpPr>
          <p:spPr>
            <a:xfrm>
              <a:off x="3964936" y="-1609004"/>
              <a:ext cx="2594609" cy="2808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D375E6-A0DD-4058-8AAE-21D8D60CEDF3}"/>
                </a:ext>
              </a:extLst>
            </p:cNvPr>
            <p:cNvSpPr txBox="1"/>
            <p:nvPr/>
          </p:nvSpPr>
          <p:spPr>
            <a:xfrm>
              <a:off x="6559545" y="-2031128"/>
              <a:ext cx="3561079" cy="1406001"/>
            </a:xfrm>
            <a:prstGeom prst="rect">
              <a:avLst/>
            </a:prstGeom>
            <a:noFill/>
          </p:spPr>
          <p:txBody>
            <a:bodyPr wrap="square" rtlCol="0">
              <a:spAutoFit/>
            </a:bodyPr>
            <a:lstStyle/>
            <a:p>
              <a:r>
                <a:rPr lang="vi-VN" dirty="0"/>
                <a:t>Dùng thẻ Cuộc họp để biết các cuộc họp có liên quan đến Dự án.</a:t>
              </a:r>
            </a:p>
            <a:p>
              <a:r>
                <a:rPr lang="vi-VN" dirty="0"/>
                <a:t>Trong tổ chức Cuộc họp phải tham chiếu vào Dự án</a:t>
              </a:r>
            </a:p>
          </p:txBody>
        </p:sp>
      </p:grpSp>
      <p:sp>
        <p:nvSpPr>
          <p:cNvPr id="31" name="Rectangle 30">
            <a:extLst>
              <a:ext uri="{FF2B5EF4-FFF2-40B4-BE49-F238E27FC236}">
                <a16:creationId xmlns:a16="http://schemas.microsoft.com/office/drawing/2014/main" id="{506B93E8-0384-4C3A-8AAE-96B6FDF08C08}"/>
              </a:ext>
            </a:extLst>
          </p:cNvPr>
          <p:cNvSpPr/>
          <p:nvPr/>
        </p:nvSpPr>
        <p:spPr>
          <a:xfrm>
            <a:off x="0" y="4856261"/>
            <a:ext cx="9507894"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thẻ Diễn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đàn</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của Dự án/Kế hoạch công việc</a:t>
            </a:r>
          </a:p>
        </p:txBody>
      </p:sp>
    </p:spTree>
    <p:extLst>
      <p:ext uri="{BB962C8B-B14F-4D97-AF65-F5344CB8AC3E}">
        <p14:creationId xmlns:p14="http://schemas.microsoft.com/office/powerpoint/2010/main" val="85853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anim calcmode="lin" valueType="num">
                                      <p:cBhvr>
                                        <p:cTn id="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bg/>
                                          </p:spTgt>
                                        </p:tgtEl>
                                        <p:attrNameLst>
                                          <p:attrName>style.visibility</p:attrName>
                                        </p:attrNameLst>
                                      </p:cBhvr>
                                      <p:to>
                                        <p:strVal val="visible"/>
                                      </p:to>
                                    </p:set>
                                    <p:animEffect transition="in" filter="fade">
                                      <p:cBhvr>
                                        <p:cTn id="12" dur="1000"/>
                                        <p:tgtEl>
                                          <p:spTgt spid="31">
                                            <p:bg/>
                                          </p:spTgt>
                                        </p:tgtEl>
                                      </p:cBhvr>
                                    </p:animEffect>
                                    <p:anim calcmode="lin" valueType="num">
                                      <p:cBhvr>
                                        <p:cTn id="13" dur="1000" fill="hold"/>
                                        <p:tgtEl>
                                          <p:spTgt spid="31">
                                            <p:bg/>
                                          </p:spTgt>
                                        </p:tgtEl>
                                        <p:attrNameLst>
                                          <p:attrName>ppt_x</p:attrName>
                                        </p:attrNameLst>
                                      </p:cBhvr>
                                      <p:tavLst>
                                        <p:tav tm="0">
                                          <p:val>
                                            <p:strVal val="#ppt_x"/>
                                          </p:val>
                                        </p:tav>
                                        <p:tav tm="100000">
                                          <p:val>
                                            <p:strVal val="#ppt_x"/>
                                          </p:val>
                                        </p:tav>
                                      </p:tavLst>
                                    </p:anim>
                                    <p:anim calcmode="lin" valueType="num">
                                      <p:cBhvr>
                                        <p:cTn id="14" dur="1000" fill="hold"/>
                                        <p:tgtEl>
                                          <p:spTgt spid="31">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xit" presetSubtype="0" fill="hold"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xit" presetSubtype="0" fill="hold"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xit" presetSubtype="0" fill="hold" nodeType="withEffect">
                                  <p:stCondLst>
                                    <p:cond delay="0"/>
                                  </p:stCondLst>
                                  <p:childTnLst>
                                    <p:animEffect transition="out" filter="fade">
                                      <p:cBhvr>
                                        <p:cTn id="50" dur="500"/>
                                        <p:tgtEl>
                                          <p:spTgt spid="36"/>
                                        </p:tgtEl>
                                      </p:cBhvr>
                                    </p:animEffect>
                                    <p:set>
                                      <p:cBhvr>
                                        <p:cTn id="51" dur="1" fill="hold">
                                          <p:stCondLst>
                                            <p:cond delay="499"/>
                                          </p:stCondLst>
                                        </p:cTn>
                                        <p:tgtEl>
                                          <p:spTgt spid="3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95C-DD41-4C23-BBA7-10CB95293631}"/>
              </a:ext>
            </a:extLst>
          </p:cNvPr>
          <p:cNvSpPr>
            <a:spLocks noGrp="1"/>
          </p:cNvSpPr>
          <p:nvPr>
            <p:ph type="title"/>
          </p:nvPr>
        </p:nvSpPr>
        <p:spPr/>
        <p:txBody>
          <a:bodyPr/>
          <a:lstStyle/>
          <a:p>
            <a:r>
              <a:rPr lang="en-US" dirty="0"/>
              <a:t>QUẢN LÝ TOÀN BỘ QUÁ TRÌNH THỰC HIỆN DỰ ÁN/KẾ HOẠCH CÔNG VIỆC</a:t>
            </a:r>
            <a:endParaRPr lang="vi-VN" dirty="0"/>
          </a:p>
        </p:txBody>
      </p:sp>
      <p:sp>
        <p:nvSpPr>
          <p:cNvPr id="3" name="Text Placeholder 2">
            <a:extLst>
              <a:ext uri="{FF2B5EF4-FFF2-40B4-BE49-F238E27FC236}">
                <a16:creationId xmlns:a16="http://schemas.microsoft.com/office/drawing/2014/main" id="{0D1CAB51-8FB5-42FB-ADF3-876122DD18EC}"/>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410058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F3883D-3932-4C19-BFBC-F6EED6AA1769}"/>
              </a:ext>
            </a:extLst>
          </p:cNvPr>
          <p:cNvPicPr>
            <a:picLocks noChangeAspect="1"/>
          </p:cNvPicPr>
          <p:nvPr/>
        </p:nvPicPr>
        <p:blipFill>
          <a:blip r:embed="rId2"/>
          <a:stretch>
            <a:fillRect/>
          </a:stretch>
        </p:blipFill>
        <p:spPr>
          <a:xfrm>
            <a:off x="0" y="0"/>
            <a:ext cx="12192000" cy="5518001"/>
          </a:xfrm>
          <a:prstGeom prst="rect">
            <a:avLst/>
          </a:prstGeom>
        </p:spPr>
      </p:pic>
      <p:grpSp>
        <p:nvGrpSpPr>
          <p:cNvPr id="3" name="Group 2">
            <a:extLst>
              <a:ext uri="{FF2B5EF4-FFF2-40B4-BE49-F238E27FC236}">
                <a16:creationId xmlns:a16="http://schemas.microsoft.com/office/drawing/2014/main" id="{E3510DA1-E799-4B68-B23A-F604CA535C59}"/>
              </a:ext>
            </a:extLst>
          </p:cNvPr>
          <p:cNvGrpSpPr/>
          <p:nvPr/>
        </p:nvGrpSpPr>
        <p:grpSpPr>
          <a:xfrm>
            <a:off x="1635760" y="320655"/>
            <a:ext cx="6631938" cy="2790370"/>
            <a:chOff x="3134359" y="584167"/>
            <a:chExt cx="6631938" cy="2655648"/>
          </a:xfrm>
        </p:grpSpPr>
        <p:sp>
          <p:nvSpPr>
            <p:cNvPr id="4" name="Rectangle: Rounded Corners 3">
              <a:extLst>
                <a:ext uri="{FF2B5EF4-FFF2-40B4-BE49-F238E27FC236}">
                  <a16:creationId xmlns:a16="http://schemas.microsoft.com/office/drawing/2014/main" id="{938293D6-9D58-41B2-81AC-D29AFC69097C}"/>
                </a:ext>
              </a:extLst>
            </p:cNvPr>
            <p:cNvSpPr/>
            <p:nvPr/>
          </p:nvSpPr>
          <p:spPr>
            <a:xfrm>
              <a:off x="3134359" y="584167"/>
              <a:ext cx="122428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C396C715-A300-426E-B933-132E88BEF97C}"/>
                </a:ext>
              </a:extLst>
            </p:cNvPr>
            <p:cNvCxnSpPr>
              <a:cxnSpLocks/>
              <a:stCxn id="4" idx="3"/>
              <a:endCxn id="6" idx="1"/>
            </p:cNvCxnSpPr>
            <p:nvPr/>
          </p:nvCxnSpPr>
          <p:spPr>
            <a:xfrm>
              <a:off x="4358639" y="770304"/>
              <a:ext cx="1846579" cy="189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E2E91F-69D9-40C7-A65C-21D44A0F3F03}"/>
                </a:ext>
              </a:extLst>
            </p:cNvPr>
            <p:cNvSpPr txBox="1"/>
            <p:nvPr/>
          </p:nvSpPr>
          <p:spPr>
            <a:xfrm>
              <a:off x="6205218" y="2097439"/>
              <a:ext cx="3561079" cy="1142376"/>
            </a:xfrm>
            <a:prstGeom prst="rect">
              <a:avLst/>
            </a:prstGeom>
            <a:noFill/>
          </p:spPr>
          <p:txBody>
            <a:bodyPr wrap="square" rtlCol="0">
              <a:spAutoFit/>
            </a:bodyPr>
            <a:lstStyle/>
            <a:p>
              <a:r>
                <a:rPr lang="vi-VN" dirty="0"/>
                <a:t>Dùng thẻ Quy trình và Nhiệm vụ là nơi liệt kê toàn bộ Quy trình và Nhiệm vụ đã triển khai thực hiện của Dự án/Kế hoạch công việc</a:t>
              </a:r>
            </a:p>
          </p:txBody>
        </p:sp>
      </p:grpSp>
      <p:sp>
        <p:nvSpPr>
          <p:cNvPr id="7" name="Rectangle 6">
            <a:extLst>
              <a:ext uri="{FF2B5EF4-FFF2-40B4-BE49-F238E27FC236}">
                <a16:creationId xmlns:a16="http://schemas.microsoft.com/office/drawing/2014/main" id="{C533F8E9-BD13-43F3-B659-2755400E4A8A}"/>
              </a:ext>
            </a:extLst>
          </p:cNvPr>
          <p:cNvSpPr/>
          <p:nvPr/>
        </p:nvSpPr>
        <p:spPr>
          <a:xfrm>
            <a:off x="0" y="4856261"/>
            <a:ext cx="9507894" cy="954107"/>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thẻ Quy trình và Nhiệm vụ của Dự án/Kế hoạch công việc</a:t>
            </a:r>
          </a:p>
        </p:txBody>
      </p:sp>
    </p:spTree>
    <p:extLst>
      <p:ext uri="{BB962C8B-B14F-4D97-AF65-F5344CB8AC3E}">
        <p14:creationId xmlns:p14="http://schemas.microsoft.com/office/powerpoint/2010/main" val="266607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fade">
                                      <p:cBhvr>
                                        <p:cTn id="12" dur="1000"/>
                                        <p:tgtEl>
                                          <p:spTgt spid="7">
                                            <p:bg/>
                                          </p:spTgt>
                                        </p:tgtEl>
                                      </p:cBhvr>
                                    </p:animEffect>
                                    <p:anim calcmode="lin" valueType="num">
                                      <p:cBhvr>
                                        <p:cTn id="13" dur="1000" fill="hold"/>
                                        <p:tgtEl>
                                          <p:spTgt spid="7">
                                            <p:bg/>
                                          </p:spTgt>
                                        </p:tgtEl>
                                        <p:attrNameLst>
                                          <p:attrName>ppt_x</p:attrName>
                                        </p:attrNameLst>
                                      </p:cBhvr>
                                      <p:tavLst>
                                        <p:tav tm="0">
                                          <p:val>
                                            <p:strVal val="#ppt_x"/>
                                          </p:val>
                                        </p:tav>
                                        <p:tav tm="100000">
                                          <p:val>
                                            <p:strVal val="#ppt_x"/>
                                          </p:val>
                                        </p:tav>
                                      </p:tavLst>
                                    </p:anim>
                                    <p:anim calcmode="lin" valueType="num">
                                      <p:cBhvr>
                                        <p:cTn id="14"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A34370E-F40E-4C65-A777-107526D870F8}"/>
              </a:ext>
            </a:extLst>
          </p:cNvPr>
          <p:cNvGraphicFramePr/>
          <p:nvPr>
            <p:extLst>
              <p:ext uri="{D42A27DB-BD31-4B8C-83A1-F6EECF244321}">
                <p14:modId xmlns:p14="http://schemas.microsoft.com/office/powerpoint/2010/main" val="3674161348"/>
              </p:ext>
            </p:extLst>
          </p:nvPr>
        </p:nvGraphicFramePr>
        <p:xfrm>
          <a:off x="289636" y="819750"/>
          <a:ext cx="1176588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8BA1FBB-F34B-43A5-92CD-FCDACF13F571}"/>
              </a:ext>
            </a:extLst>
          </p:cNvPr>
          <p:cNvSpPr/>
          <p:nvPr/>
        </p:nvSpPr>
        <p:spPr>
          <a:xfrm>
            <a:off x="2053906" y="358085"/>
            <a:ext cx="8084201"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TÍNH NĂNG CỦA 1C:DM</a:t>
            </a:r>
          </a:p>
        </p:txBody>
      </p:sp>
    </p:spTree>
    <p:extLst>
      <p:ext uri="{BB962C8B-B14F-4D97-AF65-F5344CB8AC3E}">
        <p14:creationId xmlns:p14="http://schemas.microsoft.com/office/powerpoint/2010/main" val="356626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9BF71708-DF06-4A51-B483-7491C9236604}"/>
                                            </p:graphicEl>
                                          </p:spTgt>
                                        </p:tgtEl>
                                        <p:attrNameLst>
                                          <p:attrName>style.visibility</p:attrName>
                                        </p:attrNameLst>
                                      </p:cBhvr>
                                      <p:to>
                                        <p:strVal val="visible"/>
                                      </p:to>
                                    </p:set>
                                    <p:animEffect transition="in" filter="fade">
                                      <p:cBhvr>
                                        <p:cTn id="7" dur="1000"/>
                                        <p:tgtEl>
                                          <p:spTgt spid="2">
                                            <p:graphicEl>
                                              <a:dgm id="{9BF71708-DF06-4A51-B483-7491C9236604}"/>
                                            </p:graphicEl>
                                          </p:spTgt>
                                        </p:tgtEl>
                                      </p:cBhvr>
                                    </p:animEffect>
                                    <p:anim calcmode="lin" valueType="num">
                                      <p:cBhvr>
                                        <p:cTn id="8" dur="1000" fill="hold"/>
                                        <p:tgtEl>
                                          <p:spTgt spid="2">
                                            <p:graphicEl>
                                              <a:dgm id="{9BF71708-DF06-4A51-B483-7491C9236604}"/>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9BF71708-DF06-4A51-B483-7491C923660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BDD4FE72-A7AF-43D1-9BAF-D8EA40D79AD4}"/>
                                            </p:graphicEl>
                                          </p:spTgt>
                                        </p:tgtEl>
                                        <p:attrNameLst>
                                          <p:attrName>style.visibility</p:attrName>
                                        </p:attrNameLst>
                                      </p:cBhvr>
                                      <p:to>
                                        <p:strVal val="visible"/>
                                      </p:to>
                                    </p:set>
                                    <p:animEffect transition="in" filter="fade">
                                      <p:cBhvr>
                                        <p:cTn id="14" dur="1000"/>
                                        <p:tgtEl>
                                          <p:spTgt spid="2">
                                            <p:graphicEl>
                                              <a:dgm id="{BDD4FE72-A7AF-43D1-9BAF-D8EA40D79AD4}"/>
                                            </p:graphicEl>
                                          </p:spTgt>
                                        </p:tgtEl>
                                      </p:cBhvr>
                                    </p:animEffect>
                                    <p:anim calcmode="lin" valueType="num">
                                      <p:cBhvr>
                                        <p:cTn id="15" dur="1000" fill="hold"/>
                                        <p:tgtEl>
                                          <p:spTgt spid="2">
                                            <p:graphicEl>
                                              <a:dgm id="{BDD4FE72-A7AF-43D1-9BAF-D8EA40D79AD4}"/>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BDD4FE72-A7AF-43D1-9BAF-D8EA40D79AD4}"/>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graphicEl>
                                              <a:dgm id="{4FC44947-3B73-4AD4-B015-FAF51598DFCA}"/>
                                            </p:graphicEl>
                                          </p:spTgt>
                                        </p:tgtEl>
                                        <p:attrNameLst>
                                          <p:attrName>style.visibility</p:attrName>
                                        </p:attrNameLst>
                                      </p:cBhvr>
                                      <p:to>
                                        <p:strVal val="visible"/>
                                      </p:to>
                                    </p:set>
                                    <p:animEffect transition="in" filter="fade">
                                      <p:cBhvr>
                                        <p:cTn id="21" dur="1000"/>
                                        <p:tgtEl>
                                          <p:spTgt spid="2">
                                            <p:graphicEl>
                                              <a:dgm id="{4FC44947-3B73-4AD4-B015-FAF51598DFCA}"/>
                                            </p:graphicEl>
                                          </p:spTgt>
                                        </p:tgtEl>
                                      </p:cBhvr>
                                    </p:animEffect>
                                    <p:anim calcmode="lin" valueType="num">
                                      <p:cBhvr>
                                        <p:cTn id="22" dur="1000" fill="hold"/>
                                        <p:tgtEl>
                                          <p:spTgt spid="2">
                                            <p:graphicEl>
                                              <a:dgm id="{4FC44947-3B73-4AD4-B015-FAF51598DFCA}"/>
                                            </p:graphicEl>
                                          </p:spTgt>
                                        </p:tgtEl>
                                        <p:attrNameLst>
                                          <p:attrName>ppt_x</p:attrName>
                                        </p:attrNameLst>
                                      </p:cBhvr>
                                      <p:tavLst>
                                        <p:tav tm="0">
                                          <p:val>
                                            <p:strVal val="#ppt_x"/>
                                          </p:val>
                                        </p:tav>
                                        <p:tav tm="100000">
                                          <p:val>
                                            <p:strVal val="#ppt_x"/>
                                          </p:val>
                                        </p:tav>
                                      </p:tavLst>
                                    </p:anim>
                                    <p:anim calcmode="lin" valueType="num">
                                      <p:cBhvr>
                                        <p:cTn id="23" dur="1000" fill="hold"/>
                                        <p:tgtEl>
                                          <p:spTgt spid="2">
                                            <p:graphicEl>
                                              <a:dgm id="{4FC44947-3B73-4AD4-B015-FAF51598DFCA}"/>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graphicEl>
                                              <a:dgm id="{3A221ACE-A5A3-495C-9921-D765E61F8F30}"/>
                                            </p:graphicEl>
                                          </p:spTgt>
                                        </p:tgtEl>
                                        <p:attrNameLst>
                                          <p:attrName>style.visibility</p:attrName>
                                        </p:attrNameLst>
                                      </p:cBhvr>
                                      <p:to>
                                        <p:strVal val="visible"/>
                                      </p:to>
                                    </p:set>
                                    <p:animEffect transition="in" filter="fade">
                                      <p:cBhvr>
                                        <p:cTn id="28" dur="1000"/>
                                        <p:tgtEl>
                                          <p:spTgt spid="2">
                                            <p:graphicEl>
                                              <a:dgm id="{3A221ACE-A5A3-495C-9921-D765E61F8F30}"/>
                                            </p:graphicEl>
                                          </p:spTgt>
                                        </p:tgtEl>
                                      </p:cBhvr>
                                    </p:animEffect>
                                    <p:anim calcmode="lin" valueType="num">
                                      <p:cBhvr>
                                        <p:cTn id="29" dur="1000" fill="hold"/>
                                        <p:tgtEl>
                                          <p:spTgt spid="2">
                                            <p:graphicEl>
                                              <a:dgm id="{3A221ACE-A5A3-495C-9921-D765E61F8F30}"/>
                                            </p:graphicEl>
                                          </p:spTgt>
                                        </p:tgtEl>
                                        <p:attrNameLst>
                                          <p:attrName>ppt_x</p:attrName>
                                        </p:attrNameLst>
                                      </p:cBhvr>
                                      <p:tavLst>
                                        <p:tav tm="0">
                                          <p:val>
                                            <p:strVal val="#ppt_x"/>
                                          </p:val>
                                        </p:tav>
                                        <p:tav tm="100000">
                                          <p:val>
                                            <p:strVal val="#ppt_x"/>
                                          </p:val>
                                        </p:tav>
                                      </p:tavLst>
                                    </p:anim>
                                    <p:anim calcmode="lin" valueType="num">
                                      <p:cBhvr>
                                        <p:cTn id="30" dur="1000" fill="hold"/>
                                        <p:tgtEl>
                                          <p:spTgt spid="2">
                                            <p:graphicEl>
                                              <a:dgm id="{3A221ACE-A5A3-495C-9921-D765E61F8F30}"/>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graphicEl>
                                              <a:dgm id="{AA065820-2551-4FBB-A3C9-9AAB6A8079D9}"/>
                                            </p:graphicEl>
                                          </p:spTgt>
                                        </p:tgtEl>
                                        <p:attrNameLst>
                                          <p:attrName>style.visibility</p:attrName>
                                        </p:attrNameLst>
                                      </p:cBhvr>
                                      <p:to>
                                        <p:strVal val="visible"/>
                                      </p:to>
                                    </p:set>
                                    <p:animEffect transition="in" filter="fade">
                                      <p:cBhvr>
                                        <p:cTn id="35" dur="1000"/>
                                        <p:tgtEl>
                                          <p:spTgt spid="2">
                                            <p:graphicEl>
                                              <a:dgm id="{AA065820-2551-4FBB-A3C9-9AAB6A8079D9}"/>
                                            </p:graphicEl>
                                          </p:spTgt>
                                        </p:tgtEl>
                                      </p:cBhvr>
                                    </p:animEffect>
                                    <p:anim calcmode="lin" valueType="num">
                                      <p:cBhvr>
                                        <p:cTn id="36" dur="1000" fill="hold"/>
                                        <p:tgtEl>
                                          <p:spTgt spid="2">
                                            <p:graphicEl>
                                              <a:dgm id="{AA065820-2551-4FBB-A3C9-9AAB6A8079D9}"/>
                                            </p:graphicEl>
                                          </p:spTgt>
                                        </p:tgtEl>
                                        <p:attrNameLst>
                                          <p:attrName>ppt_x</p:attrName>
                                        </p:attrNameLst>
                                      </p:cBhvr>
                                      <p:tavLst>
                                        <p:tav tm="0">
                                          <p:val>
                                            <p:strVal val="#ppt_x"/>
                                          </p:val>
                                        </p:tav>
                                        <p:tav tm="100000">
                                          <p:val>
                                            <p:strVal val="#ppt_x"/>
                                          </p:val>
                                        </p:tav>
                                      </p:tavLst>
                                    </p:anim>
                                    <p:anim calcmode="lin" valueType="num">
                                      <p:cBhvr>
                                        <p:cTn id="37" dur="1000" fill="hold"/>
                                        <p:tgtEl>
                                          <p:spTgt spid="2">
                                            <p:graphicEl>
                                              <a:dgm id="{AA065820-2551-4FBB-A3C9-9AAB6A8079D9}"/>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graphicEl>
                                              <a:dgm id="{99B7CFE5-570F-419D-BBEA-F22CD6C881AE}"/>
                                            </p:graphicEl>
                                          </p:spTgt>
                                        </p:tgtEl>
                                        <p:attrNameLst>
                                          <p:attrName>style.visibility</p:attrName>
                                        </p:attrNameLst>
                                      </p:cBhvr>
                                      <p:to>
                                        <p:strVal val="visible"/>
                                      </p:to>
                                    </p:set>
                                    <p:animEffect transition="in" filter="fade">
                                      <p:cBhvr>
                                        <p:cTn id="42" dur="1000"/>
                                        <p:tgtEl>
                                          <p:spTgt spid="2">
                                            <p:graphicEl>
                                              <a:dgm id="{99B7CFE5-570F-419D-BBEA-F22CD6C881AE}"/>
                                            </p:graphicEl>
                                          </p:spTgt>
                                        </p:tgtEl>
                                      </p:cBhvr>
                                    </p:animEffect>
                                    <p:anim calcmode="lin" valueType="num">
                                      <p:cBhvr>
                                        <p:cTn id="43" dur="1000" fill="hold"/>
                                        <p:tgtEl>
                                          <p:spTgt spid="2">
                                            <p:graphicEl>
                                              <a:dgm id="{99B7CFE5-570F-419D-BBEA-F22CD6C881AE}"/>
                                            </p:graphicEl>
                                          </p:spTgt>
                                        </p:tgtEl>
                                        <p:attrNameLst>
                                          <p:attrName>ppt_x</p:attrName>
                                        </p:attrNameLst>
                                      </p:cBhvr>
                                      <p:tavLst>
                                        <p:tav tm="0">
                                          <p:val>
                                            <p:strVal val="#ppt_x"/>
                                          </p:val>
                                        </p:tav>
                                        <p:tav tm="100000">
                                          <p:val>
                                            <p:strVal val="#ppt_x"/>
                                          </p:val>
                                        </p:tav>
                                      </p:tavLst>
                                    </p:anim>
                                    <p:anim calcmode="lin" valueType="num">
                                      <p:cBhvr>
                                        <p:cTn id="44" dur="1000" fill="hold"/>
                                        <p:tgtEl>
                                          <p:spTgt spid="2">
                                            <p:graphicEl>
                                              <a:dgm id="{99B7CFE5-570F-419D-BBEA-F22CD6C881AE}"/>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graphicEl>
                                              <a:dgm id="{BE7CCCB1-E114-4359-AE15-88CFCEDFCFB5}"/>
                                            </p:graphicEl>
                                          </p:spTgt>
                                        </p:tgtEl>
                                        <p:attrNameLst>
                                          <p:attrName>style.visibility</p:attrName>
                                        </p:attrNameLst>
                                      </p:cBhvr>
                                      <p:to>
                                        <p:strVal val="visible"/>
                                      </p:to>
                                    </p:set>
                                    <p:animEffect transition="in" filter="fade">
                                      <p:cBhvr>
                                        <p:cTn id="49" dur="1000"/>
                                        <p:tgtEl>
                                          <p:spTgt spid="2">
                                            <p:graphicEl>
                                              <a:dgm id="{BE7CCCB1-E114-4359-AE15-88CFCEDFCFB5}"/>
                                            </p:graphicEl>
                                          </p:spTgt>
                                        </p:tgtEl>
                                      </p:cBhvr>
                                    </p:animEffect>
                                    <p:anim calcmode="lin" valueType="num">
                                      <p:cBhvr>
                                        <p:cTn id="50" dur="1000" fill="hold"/>
                                        <p:tgtEl>
                                          <p:spTgt spid="2">
                                            <p:graphicEl>
                                              <a:dgm id="{BE7CCCB1-E114-4359-AE15-88CFCEDFCFB5}"/>
                                            </p:graphicEl>
                                          </p:spTgt>
                                        </p:tgtEl>
                                        <p:attrNameLst>
                                          <p:attrName>ppt_x</p:attrName>
                                        </p:attrNameLst>
                                      </p:cBhvr>
                                      <p:tavLst>
                                        <p:tav tm="0">
                                          <p:val>
                                            <p:strVal val="#ppt_x"/>
                                          </p:val>
                                        </p:tav>
                                        <p:tav tm="100000">
                                          <p:val>
                                            <p:strVal val="#ppt_x"/>
                                          </p:val>
                                        </p:tav>
                                      </p:tavLst>
                                    </p:anim>
                                    <p:anim calcmode="lin" valueType="num">
                                      <p:cBhvr>
                                        <p:cTn id="51" dur="1000" fill="hold"/>
                                        <p:tgtEl>
                                          <p:spTgt spid="2">
                                            <p:graphicEl>
                                              <a:dgm id="{BE7CCCB1-E114-4359-AE15-88CFCEDFCFB5}"/>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graphicEl>
                                              <a:dgm id="{4209C107-1818-4AFC-B7C9-45C216BEDCE7}"/>
                                            </p:graphicEl>
                                          </p:spTgt>
                                        </p:tgtEl>
                                        <p:attrNameLst>
                                          <p:attrName>style.visibility</p:attrName>
                                        </p:attrNameLst>
                                      </p:cBhvr>
                                      <p:to>
                                        <p:strVal val="visible"/>
                                      </p:to>
                                    </p:set>
                                    <p:animEffect transition="in" filter="fade">
                                      <p:cBhvr>
                                        <p:cTn id="56" dur="1000"/>
                                        <p:tgtEl>
                                          <p:spTgt spid="2">
                                            <p:graphicEl>
                                              <a:dgm id="{4209C107-1818-4AFC-B7C9-45C216BEDCE7}"/>
                                            </p:graphicEl>
                                          </p:spTgt>
                                        </p:tgtEl>
                                      </p:cBhvr>
                                    </p:animEffect>
                                    <p:anim calcmode="lin" valueType="num">
                                      <p:cBhvr>
                                        <p:cTn id="57" dur="1000" fill="hold"/>
                                        <p:tgtEl>
                                          <p:spTgt spid="2">
                                            <p:graphicEl>
                                              <a:dgm id="{4209C107-1818-4AFC-B7C9-45C216BEDCE7}"/>
                                            </p:graphicEl>
                                          </p:spTgt>
                                        </p:tgtEl>
                                        <p:attrNameLst>
                                          <p:attrName>ppt_x</p:attrName>
                                        </p:attrNameLst>
                                      </p:cBhvr>
                                      <p:tavLst>
                                        <p:tav tm="0">
                                          <p:val>
                                            <p:strVal val="#ppt_x"/>
                                          </p:val>
                                        </p:tav>
                                        <p:tav tm="100000">
                                          <p:val>
                                            <p:strVal val="#ppt_x"/>
                                          </p:val>
                                        </p:tav>
                                      </p:tavLst>
                                    </p:anim>
                                    <p:anim calcmode="lin" valueType="num">
                                      <p:cBhvr>
                                        <p:cTn id="58" dur="1000" fill="hold"/>
                                        <p:tgtEl>
                                          <p:spTgt spid="2">
                                            <p:graphicEl>
                                              <a:dgm id="{4209C107-1818-4AFC-B7C9-45C216BEDCE7}"/>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95C-DD41-4C23-BBA7-10CB95293631}"/>
              </a:ext>
            </a:extLst>
          </p:cNvPr>
          <p:cNvSpPr>
            <a:spLocks noGrp="1"/>
          </p:cNvSpPr>
          <p:nvPr>
            <p:ph type="title"/>
          </p:nvPr>
        </p:nvSpPr>
        <p:spPr/>
        <p:txBody>
          <a:bodyPr/>
          <a:lstStyle/>
          <a:p>
            <a:r>
              <a:rPr lang="en-US" dirty="0"/>
              <a:t>XIN PHÉP VẮNG MẶT</a:t>
            </a:r>
            <a:endParaRPr lang="vi-VN" dirty="0"/>
          </a:p>
        </p:txBody>
      </p:sp>
      <p:sp>
        <p:nvSpPr>
          <p:cNvPr id="3" name="Text Placeholder 2">
            <a:extLst>
              <a:ext uri="{FF2B5EF4-FFF2-40B4-BE49-F238E27FC236}">
                <a16:creationId xmlns:a16="http://schemas.microsoft.com/office/drawing/2014/main" id="{0D1CAB51-8FB5-42FB-ADF3-876122DD18EC}"/>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3753514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9FA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2CD9A97-8BAE-46DF-AB62-05FE6115E5E3}"/>
              </a:ext>
            </a:extLst>
          </p:cNvPr>
          <p:cNvPicPr>
            <a:picLocks noChangeAspect="1"/>
          </p:cNvPicPr>
          <p:nvPr/>
        </p:nvPicPr>
        <p:blipFill>
          <a:blip r:embed="rId2"/>
          <a:stretch>
            <a:fillRect/>
          </a:stretch>
        </p:blipFill>
        <p:spPr>
          <a:xfrm>
            <a:off x="1891424" y="643467"/>
            <a:ext cx="8409151" cy="5571066"/>
          </a:xfrm>
          <a:prstGeom prst="rect">
            <a:avLst/>
          </a:prstGeom>
        </p:spPr>
      </p:pic>
      <p:grpSp>
        <p:nvGrpSpPr>
          <p:cNvPr id="5" name="Group 4">
            <a:extLst>
              <a:ext uri="{FF2B5EF4-FFF2-40B4-BE49-F238E27FC236}">
                <a16:creationId xmlns:a16="http://schemas.microsoft.com/office/drawing/2014/main" id="{1F5743A5-AB64-4411-A9D3-F937A05CD891}"/>
              </a:ext>
            </a:extLst>
          </p:cNvPr>
          <p:cNvGrpSpPr/>
          <p:nvPr/>
        </p:nvGrpSpPr>
        <p:grpSpPr>
          <a:xfrm>
            <a:off x="4028440" y="3744749"/>
            <a:ext cx="7307578" cy="1200329"/>
            <a:chOff x="3134359" y="199116"/>
            <a:chExt cx="7307578" cy="1142376"/>
          </a:xfrm>
        </p:grpSpPr>
        <p:sp>
          <p:nvSpPr>
            <p:cNvPr id="6" name="Rectangle: Rounded Corners 5">
              <a:extLst>
                <a:ext uri="{FF2B5EF4-FFF2-40B4-BE49-F238E27FC236}">
                  <a16:creationId xmlns:a16="http://schemas.microsoft.com/office/drawing/2014/main" id="{712582D6-4D43-48F7-84D6-41CA950062C0}"/>
                </a:ext>
              </a:extLst>
            </p:cNvPr>
            <p:cNvSpPr/>
            <p:nvPr/>
          </p:nvSpPr>
          <p:spPr>
            <a:xfrm>
              <a:off x="3134359" y="584167"/>
              <a:ext cx="1224280"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id="{E2E788A8-D259-438A-AC19-5F4055BDA14C}"/>
                </a:ext>
              </a:extLst>
            </p:cNvPr>
            <p:cNvCxnSpPr>
              <a:cxnSpLocks/>
              <a:stCxn id="6" idx="3"/>
              <a:endCxn id="10" idx="1"/>
            </p:cNvCxnSpPr>
            <p:nvPr/>
          </p:nvCxnSpPr>
          <p:spPr>
            <a:xfrm>
              <a:off x="4358639" y="770304"/>
              <a:ext cx="25222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EDE1A0-7C21-4DB0-9533-652120A6E59F}"/>
                </a:ext>
              </a:extLst>
            </p:cNvPr>
            <p:cNvSpPr txBox="1"/>
            <p:nvPr/>
          </p:nvSpPr>
          <p:spPr>
            <a:xfrm>
              <a:off x="6880858" y="199116"/>
              <a:ext cx="3561079" cy="1142376"/>
            </a:xfrm>
            <a:prstGeom prst="rect">
              <a:avLst/>
            </a:prstGeom>
            <a:noFill/>
          </p:spPr>
          <p:txBody>
            <a:bodyPr wrap="square" rtlCol="0">
              <a:spAutoFit/>
            </a:bodyPr>
            <a:lstStyle/>
            <a:p>
              <a:r>
                <a:rPr lang="vi-VN" dirty="0"/>
                <a:t>Dùng nút này để Tạo mới thẻ ghi nhận Vắng mặt, có thể khai báo vắng mặt cho nhân viên cấp dưới</a:t>
              </a:r>
            </a:p>
          </p:txBody>
        </p:sp>
      </p:grpSp>
      <p:sp>
        <p:nvSpPr>
          <p:cNvPr id="11" name="Rectangle 10">
            <a:extLst>
              <a:ext uri="{FF2B5EF4-FFF2-40B4-BE49-F238E27FC236}">
                <a16:creationId xmlns:a16="http://schemas.microsoft.com/office/drawing/2014/main" id="{1A9239FA-D531-452D-911A-EF42E9B7869E}"/>
              </a:ext>
            </a:extLst>
          </p:cNvPr>
          <p:cNvSpPr/>
          <p:nvPr/>
        </p:nvSpPr>
        <p:spPr>
          <a:xfrm>
            <a:off x="1940767" y="1788667"/>
            <a:ext cx="9507894"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Từ giao diện Làm việc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chung</a:t>
            </a:r>
            <a:endPar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074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bg/>
                                          </p:spTgt>
                                        </p:tgtEl>
                                        <p:attrNameLst>
                                          <p:attrName>style.visibility</p:attrName>
                                        </p:attrNameLst>
                                      </p:cBhvr>
                                      <p:to>
                                        <p:strVal val="visible"/>
                                      </p:to>
                                    </p:set>
                                    <p:animEffect transition="in" filter="fade">
                                      <p:cBhvr>
                                        <p:cTn id="12" dur="1000"/>
                                        <p:tgtEl>
                                          <p:spTgt spid="11">
                                            <p:bg/>
                                          </p:spTgt>
                                        </p:tgtEl>
                                      </p:cBhvr>
                                    </p:animEffect>
                                    <p:anim calcmode="lin" valueType="num">
                                      <p:cBhvr>
                                        <p:cTn id="13" dur="1000" fill="hold"/>
                                        <p:tgtEl>
                                          <p:spTgt spid="11">
                                            <p:bg/>
                                          </p:spTgt>
                                        </p:tgtEl>
                                        <p:attrNameLst>
                                          <p:attrName>ppt_x</p:attrName>
                                        </p:attrNameLst>
                                      </p:cBhvr>
                                      <p:tavLst>
                                        <p:tav tm="0">
                                          <p:val>
                                            <p:strVal val="#ppt_x"/>
                                          </p:val>
                                        </p:tav>
                                        <p:tav tm="100000">
                                          <p:val>
                                            <p:strVal val="#ppt_x"/>
                                          </p:val>
                                        </p:tav>
                                      </p:tavLst>
                                    </p:anim>
                                    <p:anim calcmode="lin" valueType="num">
                                      <p:cBhvr>
                                        <p:cTn id="14" dur="1000" fill="hold"/>
                                        <p:tgtEl>
                                          <p:spTgt spid="11">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7013A21A-6440-4CD4-9FC7-9EB2C7020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DF1DD96C-A7D6-453E-82FA-82F94911F46D}"/>
              </a:ext>
            </a:extLst>
          </p:cNvPr>
          <p:cNvPicPr>
            <a:picLocks noChangeAspect="1"/>
          </p:cNvPicPr>
          <p:nvPr/>
        </p:nvPicPr>
        <p:blipFill>
          <a:blip r:embed="rId2"/>
          <a:stretch>
            <a:fillRect/>
          </a:stretch>
        </p:blipFill>
        <p:spPr>
          <a:xfrm>
            <a:off x="964833" y="1106635"/>
            <a:ext cx="10264590" cy="4644728"/>
          </a:xfrm>
          <a:prstGeom prst="rect">
            <a:avLst/>
          </a:prstGeom>
        </p:spPr>
      </p:pic>
      <p:sp>
        <p:nvSpPr>
          <p:cNvPr id="4" name="Rectangle 3">
            <a:extLst>
              <a:ext uri="{FF2B5EF4-FFF2-40B4-BE49-F238E27FC236}">
                <a16:creationId xmlns:a16="http://schemas.microsoft.com/office/drawing/2014/main" id="{68F5DBB8-50F7-4B82-9062-40C570DC0170}"/>
              </a:ext>
            </a:extLst>
          </p:cNvPr>
          <p:cNvSpPr/>
          <p:nvPr/>
        </p:nvSpPr>
        <p:spPr>
          <a:xfrm>
            <a:off x="433873" y="291708"/>
            <a:ext cx="9507894" cy="523220"/>
          </a:xfrm>
          <a:prstGeom prst="rect">
            <a:avLst/>
          </a:prstGeom>
          <a:solidFill>
            <a:schemeClr val="bg1"/>
          </a:solidFill>
        </p:spPr>
        <p:txBody>
          <a:bodyPr wrap="squar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Giao diện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xin</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phép </a:t>
            </a:r>
            <a:r>
              <a:rPr lang="en-US" sz="2800" b="1"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vắng</a:t>
            </a: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mặt</a:t>
            </a:r>
          </a:p>
        </p:txBody>
      </p:sp>
      <p:grpSp>
        <p:nvGrpSpPr>
          <p:cNvPr id="5" name="Group 4">
            <a:extLst>
              <a:ext uri="{FF2B5EF4-FFF2-40B4-BE49-F238E27FC236}">
                <a16:creationId xmlns:a16="http://schemas.microsoft.com/office/drawing/2014/main" id="{1C5BDFF0-44FF-4525-933C-A864198FCBBC}"/>
              </a:ext>
            </a:extLst>
          </p:cNvPr>
          <p:cNvGrpSpPr/>
          <p:nvPr/>
        </p:nvGrpSpPr>
        <p:grpSpPr>
          <a:xfrm>
            <a:off x="1131284" y="2404510"/>
            <a:ext cx="8726507" cy="2333549"/>
            <a:chOff x="237203" y="-1076415"/>
            <a:chExt cx="8726507" cy="2220882"/>
          </a:xfrm>
        </p:grpSpPr>
        <p:sp>
          <p:nvSpPr>
            <p:cNvPr id="6" name="Rectangle: Rounded Corners 5">
              <a:extLst>
                <a:ext uri="{FF2B5EF4-FFF2-40B4-BE49-F238E27FC236}">
                  <a16:creationId xmlns:a16="http://schemas.microsoft.com/office/drawing/2014/main" id="{A169041E-40B5-4BBC-933A-56C00A1F1A82}"/>
                </a:ext>
              </a:extLst>
            </p:cNvPr>
            <p:cNvSpPr/>
            <p:nvPr/>
          </p:nvSpPr>
          <p:spPr>
            <a:xfrm>
              <a:off x="237203" y="-1076415"/>
              <a:ext cx="8726507"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a:extLst>
                <a:ext uri="{FF2B5EF4-FFF2-40B4-BE49-F238E27FC236}">
                  <a16:creationId xmlns:a16="http://schemas.microsoft.com/office/drawing/2014/main" id="{73466555-1CD9-4ECC-89D3-938F2F9F0760}"/>
                </a:ext>
              </a:extLst>
            </p:cNvPr>
            <p:cNvCxnSpPr>
              <a:cxnSpLocks/>
              <a:stCxn id="6" idx="2"/>
              <a:endCxn id="8" idx="0"/>
            </p:cNvCxnSpPr>
            <p:nvPr/>
          </p:nvCxnSpPr>
          <p:spPr>
            <a:xfrm>
              <a:off x="4600457" y="-704141"/>
              <a:ext cx="925856" cy="9698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4FFEFF-F4A5-4F6A-B2C3-EA153150585F}"/>
                </a:ext>
              </a:extLst>
            </p:cNvPr>
            <p:cNvSpPr txBox="1"/>
            <p:nvPr/>
          </p:nvSpPr>
          <p:spPr>
            <a:xfrm>
              <a:off x="3745773" y="265717"/>
              <a:ext cx="3561079" cy="878750"/>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0000"/>
                  </a:solidFill>
                </a:rPr>
                <a:t>Chọn thời gian vắng mặt</a:t>
              </a:r>
            </a:p>
            <a:p>
              <a:pPr marL="285750" indent="-285750">
                <a:buFont typeface="Arial" panose="020B0604020202020204" pitchFamily="34" charset="0"/>
                <a:buChar char="•"/>
              </a:pPr>
              <a:r>
                <a:rPr lang="vi-VN" dirty="0">
                  <a:solidFill>
                    <a:srgbClr val="FF0000"/>
                  </a:solidFill>
                </a:rPr>
                <a:t>Chọn Cả ngày hoặc khoảng thời gian cụ thể</a:t>
              </a:r>
            </a:p>
          </p:txBody>
        </p:sp>
      </p:grpSp>
      <p:grpSp>
        <p:nvGrpSpPr>
          <p:cNvPr id="14" name="Group 13">
            <a:extLst>
              <a:ext uri="{FF2B5EF4-FFF2-40B4-BE49-F238E27FC236}">
                <a16:creationId xmlns:a16="http://schemas.microsoft.com/office/drawing/2014/main" id="{3A6B547D-CDE0-4C91-A51A-518BC2CF2434}"/>
              </a:ext>
            </a:extLst>
          </p:cNvPr>
          <p:cNvGrpSpPr/>
          <p:nvPr/>
        </p:nvGrpSpPr>
        <p:grpSpPr>
          <a:xfrm>
            <a:off x="1131284" y="2795670"/>
            <a:ext cx="6202578" cy="2840321"/>
            <a:chOff x="237203" y="-1076415"/>
            <a:chExt cx="8726507" cy="2703186"/>
          </a:xfrm>
        </p:grpSpPr>
        <p:sp>
          <p:nvSpPr>
            <p:cNvPr id="15" name="Rectangle: Rounded Corners 14">
              <a:extLst>
                <a:ext uri="{FF2B5EF4-FFF2-40B4-BE49-F238E27FC236}">
                  <a16:creationId xmlns:a16="http://schemas.microsoft.com/office/drawing/2014/main" id="{C0E529A3-86B9-48DE-98D6-5D97123809AC}"/>
                </a:ext>
              </a:extLst>
            </p:cNvPr>
            <p:cNvSpPr/>
            <p:nvPr/>
          </p:nvSpPr>
          <p:spPr>
            <a:xfrm>
              <a:off x="237203" y="-1076415"/>
              <a:ext cx="8726507"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Straight Arrow Connector 15">
              <a:extLst>
                <a:ext uri="{FF2B5EF4-FFF2-40B4-BE49-F238E27FC236}">
                  <a16:creationId xmlns:a16="http://schemas.microsoft.com/office/drawing/2014/main" id="{FE6CCDE6-CDDE-4668-8300-0D398090DCCB}"/>
                </a:ext>
              </a:extLst>
            </p:cNvPr>
            <p:cNvCxnSpPr>
              <a:cxnSpLocks/>
              <a:stCxn id="15" idx="2"/>
              <a:endCxn id="17" idx="0"/>
            </p:cNvCxnSpPr>
            <p:nvPr/>
          </p:nvCxnSpPr>
          <p:spPr>
            <a:xfrm>
              <a:off x="4600457" y="-704141"/>
              <a:ext cx="1643011" cy="171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1902DE-B42C-45A3-80FE-2D2E9CEC26ED}"/>
                </a:ext>
              </a:extLst>
            </p:cNvPr>
            <p:cNvSpPr txBox="1"/>
            <p:nvPr/>
          </p:nvSpPr>
          <p:spPr>
            <a:xfrm>
              <a:off x="3661063" y="1011646"/>
              <a:ext cx="5164809" cy="615125"/>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0000"/>
                  </a:solidFill>
                </a:rPr>
                <a:t>Chọn trong danh sách lý do vắng mặt</a:t>
              </a:r>
            </a:p>
          </p:txBody>
        </p:sp>
      </p:grpSp>
      <p:grpSp>
        <p:nvGrpSpPr>
          <p:cNvPr id="20" name="Group 19">
            <a:extLst>
              <a:ext uri="{FF2B5EF4-FFF2-40B4-BE49-F238E27FC236}">
                <a16:creationId xmlns:a16="http://schemas.microsoft.com/office/drawing/2014/main" id="{6F5B7D2A-156A-4F11-A9F1-E28B7E51D2E6}"/>
              </a:ext>
            </a:extLst>
          </p:cNvPr>
          <p:cNvGrpSpPr/>
          <p:nvPr/>
        </p:nvGrpSpPr>
        <p:grpSpPr>
          <a:xfrm>
            <a:off x="7333863" y="2827368"/>
            <a:ext cx="4646644" cy="3671318"/>
            <a:chOff x="-2393948" y="-1076415"/>
            <a:chExt cx="17017126" cy="3494061"/>
          </a:xfrm>
        </p:grpSpPr>
        <p:sp>
          <p:nvSpPr>
            <p:cNvPr id="21" name="Rectangle: Rounded Corners 20">
              <a:extLst>
                <a:ext uri="{FF2B5EF4-FFF2-40B4-BE49-F238E27FC236}">
                  <a16:creationId xmlns:a16="http://schemas.microsoft.com/office/drawing/2014/main" id="{CE49638C-9DB0-4E4C-8C61-B70E6144C9F9}"/>
                </a:ext>
              </a:extLst>
            </p:cNvPr>
            <p:cNvSpPr/>
            <p:nvPr/>
          </p:nvSpPr>
          <p:spPr>
            <a:xfrm>
              <a:off x="237203" y="-1076415"/>
              <a:ext cx="8726507"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2" name="Straight Arrow Connector 21">
              <a:extLst>
                <a:ext uri="{FF2B5EF4-FFF2-40B4-BE49-F238E27FC236}">
                  <a16:creationId xmlns:a16="http://schemas.microsoft.com/office/drawing/2014/main" id="{4E8B5852-B880-4F26-B71D-787AC104563A}"/>
                </a:ext>
              </a:extLst>
            </p:cNvPr>
            <p:cNvCxnSpPr>
              <a:cxnSpLocks/>
              <a:stCxn id="21" idx="2"/>
              <a:endCxn id="23" idx="0"/>
            </p:cNvCxnSpPr>
            <p:nvPr/>
          </p:nvCxnSpPr>
          <p:spPr>
            <a:xfrm>
              <a:off x="4600458" y="-704141"/>
              <a:ext cx="1514157" cy="1715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87A6535-19F4-4457-A8CE-942EC46B5B37}"/>
                </a:ext>
              </a:extLst>
            </p:cNvPr>
            <p:cNvSpPr txBox="1"/>
            <p:nvPr/>
          </p:nvSpPr>
          <p:spPr>
            <a:xfrm>
              <a:off x="-2393948" y="1011646"/>
              <a:ext cx="17017126" cy="1406000"/>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0000"/>
                  </a:solidFill>
                </a:rPr>
                <a:t>Nếu xác định trong thời gian vắng mặt vẫn có thể xử lý Nhiệm vụ thì check chọn. Khi đó Nhiệm vụ vẫn được gởi đến để xử lý mà không có cảnh báo cho Người giao</a:t>
              </a:r>
            </a:p>
          </p:txBody>
        </p:sp>
      </p:grpSp>
      <p:grpSp>
        <p:nvGrpSpPr>
          <p:cNvPr id="28" name="Group 27">
            <a:extLst>
              <a:ext uri="{FF2B5EF4-FFF2-40B4-BE49-F238E27FC236}">
                <a16:creationId xmlns:a16="http://schemas.microsoft.com/office/drawing/2014/main" id="{84E11978-BF7E-4B85-B19D-6A9D4526D91B}"/>
              </a:ext>
            </a:extLst>
          </p:cNvPr>
          <p:cNvGrpSpPr/>
          <p:nvPr/>
        </p:nvGrpSpPr>
        <p:grpSpPr>
          <a:xfrm>
            <a:off x="18662" y="3202749"/>
            <a:ext cx="4133460" cy="3554614"/>
            <a:chOff x="-7782375" y="-1076415"/>
            <a:chExt cx="29793233" cy="3382992"/>
          </a:xfrm>
        </p:grpSpPr>
        <p:sp>
          <p:nvSpPr>
            <p:cNvPr id="29" name="Rectangle: Rounded Corners 28">
              <a:extLst>
                <a:ext uri="{FF2B5EF4-FFF2-40B4-BE49-F238E27FC236}">
                  <a16:creationId xmlns:a16="http://schemas.microsoft.com/office/drawing/2014/main" id="{2E268C70-C963-4720-8EA8-24FBDFCE4749}"/>
                </a:ext>
              </a:extLst>
            </p:cNvPr>
            <p:cNvSpPr/>
            <p:nvPr/>
          </p:nvSpPr>
          <p:spPr>
            <a:xfrm>
              <a:off x="237203" y="-1076415"/>
              <a:ext cx="8726507" cy="372274"/>
            </a:xfrm>
            <a:prstGeom prst="roundRect">
              <a:avLst>
                <a:gd name="adj" fmla="val 6264"/>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0" name="Straight Arrow Connector 29">
              <a:extLst>
                <a:ext uri="{FF2B5EF4-FFF2-40B4-BE49-F238E27FC236}">
                  <a16:creationId xmlns:a16="http://schemas.microsoft.com/office/drawing/2014/main" id="{58CEE836-6A65-442D-8E82-D29A350C39DA}"/>
                </a:ext>
              </a:extLst>
            </p:cNvPr>
            <p:cNvCxnSpPr>
              <a:cxnSpLocks/>
              <a:stCxn id="29" idx="2"/>
              <a:endCxn id="31" idx="0"/>
            </p:cNvCxnSpPr>
            <p:nvPr/>
          </p:nvCxnSpPr>
          <p:spPr>
            <a:xfrm>
              <a:off x="4600457" y="-704141"/>
              <a:ext cx="2513785" cy="18683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8C89A38-F380-4051-9A2F-C6DFD1DCD585}"/>
                </a:ext>
              </a:extLst>
            </p:cNvPr>
            <p:cNvSpPr txBox="1"/>
            <p:nvPr/>
          </p:nvSpPr>
          <p:spPr>
            <a:xfrm>
              <a:off x="-7782375" y="1164202"/>
              <a:ext cx="29793233" cy="1142375"/>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0000"/>
                  </a:solidFill>
                </a:rPr>
                <a:t>Chọn một hoặc nhiều người thay thế trong thời gian vắng mặt. Khi đó, nhiệm vụ sẽ được chuyển tiếp cho Người thay thế để được xử lý</a:t>
              </a:r>
            </a:p>
          </p:txBody>
        </p:sp>
      </p:grpSp>
    </p:spTree>
    <p:extLst>
      <p:ext uri="{BB962C8B-B14F-4D97-AF65-F5344CB8AC3E}">
        <p14:creationId xmlns:p14="http://schemas.microsoft.com/office/powerpoint/2010/main" val="268234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1000"/>
                                        <p:tgtEl>
                                          <p:spTgt spid="4">
                                            <p:bg/>
                                          </p:spTgt>
                                        </p:tgtEl>
                                      </p:cBhvr>
                                    </p:animEffect>
                                    <p:anim calcmode="lin" valueType="num">
                                      <p:cBhvr>
                                        <p:cTn id="13" dur="1000" fill="hold"/>
                                        <p:tgtEl>
                                          <p:spTgt spid="4">
                                            <p:bg/>
                                          </p:spTgt>
                                        </p:tgtEl>
                                        <p:attrNameLst>
                                          <p:attrName>ppt_x</p:attrName>
                                        </p:attrNameLst>
                                      </p:cBhvr>
                                      <p:tavLst>
                                        <p:tav tm="0">
                                          <p:val>
                                            <p:strVal val="#ppt_x"/>
                                          </p:val>
                                        </p:tav>
                                        <p:tav tm="100000">
                                          <p:val>
                                            <p:strVal val="#ppt_x"/>
                                          </p:val>
                                        </p:tav>
                                      </p:tavLst>
                                    </p:anim>
                                    <p:anim calcmode="lin" valueType="num">
                                      <p:cBhvr>
                                        <p:cTn id="14"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xit" presetSubtype="0" fill="hold" nodeType="withEffect">
                                  <p:stCondLst>
                                    <p:cond delay="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95C-DD41-4C23-BBA7-10CB95293631}"/>
              </a:ext>
            </a:extLst>
          </p:cNvPr>
          <p:cNvSpPr>
            <a:spLocks noGrp="1"/>
          </p:cNvSpPr>
          <p:nvPr>
            <p:ph type="title"/>
          </p:nvPr>
        </p:nvSpPr>
        <p:spPr/>
        <p:txBody>
          <a:bodyPr/>
          <a:lstStyle/>
          <a:p>
            <a:r>
              <a:rPr lang="en-US" dirty="0"/>
              <a:t>BÀI TẬP THỰC HÀNH</a:t>
            </a:r>
            <a:endParaRPr lang="vi-VN" dirty="0"/>
          </a:p>
        </p:txBody>
      </p:sp>
      <p:sp>
        <p:nvSpPr>
          <p:cNvPr id="3" name="Text Placeholder 2">
            <a:extLst>
              <a:ext uri="{FF2B5EF4-FFF2-40B4-BE49-F238E27FC236}">
                <a16:creationId xmlns:a16="http://schemas.microsoft.com/office/drawing/2014/main" id="{0D1CAB51-8FB5-42FB-ADF3-876122DD18EC}"/>
              </a:ext>
            </a:extLst>
          </p:cNvPr>
          <p:cNvSpPr>
            <a:spLocks noGrp="1"/>
          </p:cNvSpPr>
          <p:nvPr>
            <p:ph type="body" idx="1"/>
          </p:nvPr>
        </p:nvSpPr>
        <p:spPr/>
        <p:txBody>
          <a:bodyPr/>
          <a:lstStyle/>
          <a:p>
            <a:r>
              <a:rPr lang="en-US" dirty="0"/>
              <a:t>Yêu cầu phải thực hiện trên phiên bản Learning để ghi nhận kết quả thực hành</a:t>
            </a:r>
            <a:endParaRPr lang="vi-VN" dirty="0"/>
          </a:p>
        </p:txBody>
      </p:sp>
    </p:spTree>
    <p:extLst>
      <p:ext uri="{BB962C8B-B14F-4D97-AF65-F5344CB8AC3E}">
        <p14:creationId xmlns:p14="http://schemas.microsoft.com/office/powerpoint/2010/main" val="10298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37B59B-451B-466D-8333-ABD320D5920A}"/>
              </a:ext>
            </a:extLst>
          </p:cNvPr>
          <p:cNvSpPr/>
          <p:nvPr/>
        </p:nvSpPr>
        <p:spPr>
          <a:xfrm>
            <a:off x="270586" y="846880"/>
            <a:ext cx="11574625" cy="5262979"/>
          </a:xfrm>
          <a:prstGeom prst="rect">
            <a:avLst/>
          </a:prstGeom>
          <a:solidFill>
            <a:schemeClr val="bg1"/>
          </a:solidFill>
        </p:spPr>
        <p:txBody>
          <a:bodyPr wrap="square" lIns="91440" tIns="45720" rIns="91440" bIns="45720">
            <a:spAutoFit/>
          </a:bodyPr>
          <a:lstStyle/>
          <a:p>
            <a:pPr algn="just"/>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Mỗi người phải thực hành tương ứng với vai trò thực tế công việc hiện tại.</a:t>
            </a:r>
          </a:p>
          <a:p>
            <a:pPr algn="just"/>
            <a:r>
              <a:rPr lang="en-US" sz="2800" b="1"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80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Lập Kế hoạch công việc (đối với vai trò Quản lý)</a:t>
            </a:r>
          </a:p>
          <a:p>
            <a:pPr algn="just"/>
            <a:r>
              <a:rPr lang="en-US" sz="2800"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Giao việc </a:t>
            </a:r>
            <a:r>
              <a:rPr lang="en-US" sz="2800"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theo</a:t>
            </a:r>
            <a:r>
              <a:rPr lang="en-US" sz="2800"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các đầu mục công việc trong bản Kế hoạch được lập (đối với vai trò Quản lý). Người nhận việc là nhân viên trong bộ phận đang phụ trách</a:t>
            </a:r>
          </a:p>
          <a:p>
            <a:pPr algn="just"/>
            <a:r>
              <a:rPr lang="en-US" sz="280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Nhận việc và xử lý Nhiệm vụ, Báo cáo công việc, chấm công làm việc (đối với vai trò Người nhận việc)</a:t>
            </a:r>
          </a:p>
          <a:p>
            <a:pPr algn="just"/>
            <a:r>
              <a:rPr lang="en-US" sz="2800"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Kiểm tra kết quả và kiểm soát tiến độ (đối với vai trò Quản lý)</a:t>
            </a:r>
          </a:p>
          <a:p>
            <a:pPr algn="just"/>
            <a:r>
              <a:rPr lang="en-US" sz="280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Gia hạn nhiệm vụ (Người nhận việc gởi yêu cầu </a:t>
            </a:r>
            <a:r>
              <a:rPr lang="en-US" sz="280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cho</a:t>
            </a:r>
            <a:r>
              <a:rPr lang="en-US" sz="280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Người giao nhiệm vụ)</a:t>
            </a:r>
          </a:p>
          <a:p>
            <a:pPr algn="just"/>
            <a:r>
              <a:rPr lang="en-US" sz="2800"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Xin phép </a:t>
            </a:r>
            <a:r>
              <a:rPr lang="en-US" sz="2800" cap="none" spc="0"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vắng</a:t>
            </a:r>
            <a:r>
              <a:rPr lang="en-US" sz="2800"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mặt</a:t>
            </a:r>
          </a:p>
        </p:txBody>
      </p:sp>
    </p:spTree>
    <p:extLst>
      <p:ext uri="{BB962C8B-B14F-4D97-AF65-F5344CB8AC3E}">
        <p14:creationId xmlns:p14="http://schemas.microsoft.com/office/powerpoint/2010/main" val="8228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fade">
                                      <p:cBhvr>
                                        <p:cTn id="12" dur="1000"/>
                                        <p:tgtEl>
                                          <p:spTgt spid="2">
                                            <p:bg/>
                                          </p:spTgt>
                                        </p:tgtEl>
                                      </p:cBhvr>
                                    </p:animEffect>
                                    <p:anim calcmode="lin" valueType="num">
                                      <p:cBhvr>
                                        <p:cTn id="13" dur="1000" fill="hold"/>
                                        <p:tgtEl>
                                          <p:spTgt spid="2">
                                            <p:bg/>
                                          </p:spTgt>
                                        </p:tgtEl>
                                        <p:attrNameLst>
                                          <p:attrName>ppt_x</p:attrName>
                                        </p:attrNameLst>
                                      </p:cBhvr>
                                      <p:tavLst>
                                        <p:tav tm="0">
                                          <p:val>
                                            <p:strVal val="#ppt_x"/>
                                          </p:val>
                                        </p:tav>
                                        <p:tav tm="100000">
                                          <p:val>
                                            <p:strVal val="#ppt_x"/>
                                          </p:val>
                                        </p:tav>
                                      </p:tavLst>
                                    </p:anim>
                                    <p:anim calcmode="lin" valueType="num">
                                      <p:cBhvr>
                                        <p:cTn id="14" dur="1000" fill="hold"/>
                                        <p:tgtEl>
                                          <p:spTgt spid="2">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1000"/>
                                        <p:tgtEl>
                                          <p:spTgt spid="2">
                                            <p:txEl>
                                              <p:pRg st="2" end="2"/>
                                            </p:txEl>
                                          </p:spTgt>
                                        </p:tgtEl>
                                      </p:cBhvr>
                                    </p:animEffect>
                                    <p:anim calcmode="lin" valueType="num">
                                      <p:cBhvr>
                                        <p:cTn id="27"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1000"/>
                                        <p:tgtEl>
                                          <p:spTgt spid="2">
                                            <p:txEl>
                                              <p:pRg st="4" end="4"/>
                                            </p:txEl>
                                          </p:spTgt>
                                        </p:tgtEl>
                                      </p:cBhvr>
                                    </p:animEffect>
                                    <p:anim calcmode="lin" valueType="num">
                                      <p:cBhvr>
                                        <p:cTn id="4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fade">
                                      <p:cBhvr>
                                        <p:cTn id="47" dur="1000"/>
                                        <p:tgtEl>
                                          <p:spTgt spid="2">
                                            <p:txEl>
                                              <p:pRg st="5" end="5"/>
                                            </p:txEl>
                                          </p:spTgt>
                                        </p:tgtEl>
                                      </p:cBhvr>
                                    </p:animEffect>
                                    <p:anim calcmode="lin" valueType="num">
                                      <p:cBhvr>
                                        <p:cTn id="4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fade">
                                      <p:cBhvr>
                                        <p:cTn id="54" dur="1000"/>
                                        <p:tgtEl>
                                          <p:spTgt spid="2">
                                            <p:txEl>
                                              <p:pRg st="6" end="6"/>
                                            </p:txEl>
                                          </p:spTgt>
                                        </p:tgtEl>
                                      </p:cBhvr>
                                    </p:animEffect>
                                    <p:anim calcmode="lin" valueType="num">
                                      <p:cBhvr>
                                        <p:cTn id="5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text on a black surface&#10;&#10;Description automatically generated">
            <a:extLst>
              <a:ext uri="{FF2B5EF4-FFF2-40B4-BE49-F238E27FC236}">
                <a16:creationId xmlns:a16="http://schemas.microsoft.com/office/drawing/2014/main" id="{E391441D-4FD1-4895-B436-63970991E2F8}"/>
              </a:ext>
            </a:extLst>
          </p:cNvPr>
          <p:cNvPicPr>
            <a:picLocks noChangeAspect="1"/>
          </p:cNvPicPr>
          <p:nvPr/>
        </p:nvPicPr>
        <p:blipFill>
          <a:blip r:embed="rId2"/>
          <a:stretch>
            <a:fillRect/>
          </a:stretch>
        </p:blipFill>
        <p:spPr>
          <a:xfrm>
            <a:off x="1515950" y="0"/>
            <a:ext cx="9160099" cy="6160167"/>
          </a:xfrm>
          <a:prstGeom prst="rect">
            <a:avLst/>
          </a:prstGeom>
        </p:spPr>
      </p:pic>
    </p:spTree>
    <p:extLst>
      <p:ext uri="{BB962C8B-B14F-4D97-AF65-F5344CB8AC3E}">
        <p14:creationId xmlns:p14="http://schemas.microsoft.com/office/powerpoint/2010/main" val="245511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CBE57-70EC-4145-9B07-4876EC722912}"/>
              </a:ext>
            </a:extLst>
          </p:cNvPr>
          <p:cNvPicPr>
            <a:picLocks noChangeAspect="1"/>
          </p:cNvPicPr>
          <p:nvPr/>
        </p:nvPicPr>
        <p:blipFill rotWithShape="1">
          <a:blip r:embed="rId2"/>
          <a:srcRect t="8973" b="2884"/>
          <a:stretch/>
        </p:blipFill>
        <p:spPr>
          <a:xfrm>
            <a:off x="4797" y="1"/>
            <a:ext cx="8791765" cy="6858000"/>
          </a:xfrm>
          <a:prstGeom prst="rect">
            <a:avLst/>
          </a:prstGeom>
        </p:spPr>
      </p:pic>
      <p:grpSp>
        <p:nvGrpSpPr>
          <p:cNvPr id="8" name="Group 7">
            <a:extLst>
              <a:ext uri="{FF2B5EF4-FFF2-40B4-BE49-F238E27FC236}">
                <a16:creationId xmlns:a16="http://schemas.microsoft.com/office/drawing/2014/main" id="{4CC42038-98C1-49B6-A246-5AC07201E07A}"/>
              </a:ext>
            </a:extLst>
          </p:cNvPr>
          <p:cNvGrpSpPr/>
          <p:nvPr/>
        </p:nvGrpSpPr>
        <p:grpSpPr>
          <a:xfrm>
            <a:off x="6502097" y="1231004"/>
            <a:ext cx="5381163" cy="1477328"/>
            <a:chOff x="6664657" y="600501"/>
            <a:chExt cx="5381163" cy="1477328"/>
          </a:xfrm>
        </p:grpSpPr>
        <p:sp>
          <p:nvSpPr>
            <p:cNvPr id="3" name="TextBox 2">
              <a:extLst>
                <a:ext uri="{FF2B5EF4-FFF2-40B4-BE49-F238E27FC236}">
                  <a16:creationId xmlns:a16="http://schemas.microsoft.com/office/drawing/2014/main" id="{FDFB7A81-DA61-4626-88B2-0299A447ABBE}"/>
                </a:ext>
              </a:extLst>
            </p:cNvPr>
            <p:cNvSpPr txBox="1"/>
            <p:nvPr/>
          </p:nvSpPr>
          <p:spPr>
            <a:xfrm>
              <a:off x="7902053" y="600501"/>
              <a:ext cx="4143767" cy="1477328"/>
            </a:xfrm>
            <a:prstGeom prst="rect">
              <a:avLst/>
            </a:prstGeom>
            <a:noFill/>
          </p:spPr>
          <p:txBody>
            <a:bodyPr wrap="square" rtlCol="0">
              <a:spAutoFit/>
            </a:bodyPr>
            <a:lstStyle/>
            <a:p>
              <a:r>
                <a:rPr lang="vi-VN" dirty="0"/>
                <a:t>Màn hình giao diện chính thể hiện </a:t>
              </a:r>
            </a:p>
            <a:p>
              <a:r>
                <a:rPr lang="vi-VN" dirty="0"/>
                <a:t>các nội dung cần thiết để quản lý công việc.</a:t>
              </a:r>
            </a:p>
            <a:p>
              <a:r>
                <a:rPr lang="vi-VN" dirty="0"/>
                <a:t>Màn hình này có thể tùy chỉnh theo ý thích của người dùng</a:t>
              </a:r>
            </a:p>
          </p:txBody>
        </p:sp>
        <p:sp>
          <p:nvSpPr>
            <p:cNvPr id="5" name="Arrow: Right 4">
              <a:extLst>
                <a:ext uri="{FF2B5EF4-FFF2-40B4-BE49-F238E27FC236}">
                  <a16:creationId xmlns:a16="http://schemas.microsoft.com/office/drawing/2014/main" id="{69D0945B-CA22-4807-A4CB-7964139A84D4}"/>
                </a:ext>
              </a:extLst>
            </p:cNvPr>
            <p:cNvSpPr/>
            <p:nvPr/>
          </p:nvSpPr>
          <p:spPr>
            <a:xfrm>
              <a:off x="6664657" y="1228299"/>
              <a:ext cx="1191904" cy="3093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 name="Group 8">
            <a:extLst>
              <a:ext uri="{FF2B5EF4-FFF2-40B4-BE49-F238E27FC236}">
                <a16:creationId xmlns:a16="http://schemas.microsoft.com/office/drawing/2014/main" id="{DA84EFF6-2533-463F-B1E7-13F879D4A847}"/>
              </a:ext>
            </a:extLst>
          </p:cNvPr>
          <p:cNvGrpSpPr/>
          <p:nvPr/>
        </p:nvGrpSpPr>
        <p:grpSpPr>
          <a:xfrm>
            <a:off x="2772216" y="6218460"/>
            <a:ext cx="6768022" cy="923329"/>
            <a:chOff x="2433649" y="5629701"/>
            <a:chExt cx="5335671" cy="923330"/>
          </a:xfrm>
        </p:grpSpPr>
        <p:sp>
          <p:nvSpPr>
            <p:cNvPr id="6" name="Arrow: Right 5">
              <a:extLst>
                <a:ext uri="{FF2B5EF4-FFF2-40B4-BE49-F238E27FC236}">
                  <a16:creationId xmlns:a16="http://schemas.microsoft.com/office/drawing/2014/main" id="{625D66BA-5DB1-4699-9672-0C0BBF7444F6}"/>
                </a:ext>
              </a:extLst>
            </p:cNvPr>
            <p:cNvSpPr/>
            <p:nvPr/>
          </p:nvSpPr>
          <p:spPr>
            <a:xfrm>
              <a:off x="2433649" y="5825491"/>
              <a:ext cx="1191904" cy="3093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EA110D25-0C7A-48C4-97B4-B2B3D770DB53}"/>
                </a:ext>
              </a:extLst>
            </p:cNvPr>
            <p:cNvSpPr txBox="1"/>
            <p:nvPr/>
          </p:nvSpPr>
          <p:spPr>
            <a:xfrm>
              <a:off x="3625553" y="5629701"/>
              <a:ext cx="4143767" cy="923330"/>
            </a:xfrm>
            <a:prstGeom prst="rect">
              <a:avLst/>
            </a:prstGeom>
            <a:noFill/>
          </p:spPr>
          <p:txBody>
            <a:bodyPr wrap="square" rtlCol="0">
              <a:spAutoFit/>
            </a:bodyPr>
            <a:lstStyle/>
            <a:p>
              <a:r>
                <a:rPr lang="vi-VN" dirty="0"/>
                <a:t>Nút cập nhật dữ liệu của màn hình chính.</a:t>
              </a:r>
            </a:p>
            <a:p>
              <a:r>
                <a:rPr lang="vi-VN" dirty="0"/>
                <a:t>Có thể thiết lập tự động cập nhật</a:t>
              </a:r>
            </a:p>
          </p:txBody>
        </p:sp>
      </p:grpSp>
      <p:sp>
        <p:nvSpPr>
          <p:cNvPr id="10" name="Rectangle 9">
            <a:extLst>
              <a:ext uri="{FF2B5EF4-FFF2-40B4-BE49-F238E27FC236}">
                <a16:creationId xmlns:a16="http://schemas.microsoft.com/office/drawing/2014/main" id="{0DDB24D4-B469-45FD-9AD1-80C896972417}"/>
              </a:ext>
            </a:extLst>
          </p:cNvPr>
          <p:cNvSpPr/>
          <p:nvPr/>
        </p:nvSpPr>
        <p:spPr>
          <a:xfrm>
            <a:off x="2210385" y="3275909"/>
            <a:ext cx="9300879" cy="2246769"/>
          </a:xfrm>
          <a:prstGeom prst="rect">
            <a:avLst/>
          </a:prstGeom>
          <a:noFill/>
        </p:spPr>
        <p:txBody>
          <a:bodyPr wrap="none" lIns="91440" tIns="45720" rIns="91440" bIns="45720">
            <a:spAutoFit/>
          </a:bodyPr>
          <a:lstStyle/>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Tôi phải làm gì hôm nay?</a:t>
            </a:r>
          </a:p>
          <a:p>
            <a:pPr algn="ctr"/>
            <a:r>
              <a:rPr lang="en-US" sz="2800" b="1"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Việc gì cần tôi tham </a:t>
            </a:r>
            <a:r>
              <a:rPr lang="en-US" sz="2800" b="1" dirty="0" err="1">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gia</a:t>
            </a:r>
            <a:r>
              <a:rPr lang="en-US" sz="2800" b="1"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xử lý?</a:t>
            </a:r>
          </a:p>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t>
            </a:r>
            <a:r>
              <a:rPr lang="en-US" sz="2800" b="1"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ôi đã giao bao nhiêu nhiệm vụ? Tiến độ thế nào rồi?</a:t>
            </a:r>
          </a:p>
          <a:p>
            <a:pPr algn="ctr"/>
            <a:r>
              <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Lịch làm việc hôm nay của tôi có gì?</a:t>
            </a:r>
          </a:p>
          <a:p>
            <a:pPr algn="ctr"/>
            <a:r>
              <a:rPr lang="en-US" sz="2800" b="1"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Tôi phải tham dự cuộc họp nào?</a:t>
            </a:r>
            <a:endParaRPr lang="en-US" sz="2800" b="1" cap="none" spc="0" dirty="0">
              <a:ln w="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19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anim calcmode="lin" valueType="num">
                                      <p:cBhvr>
                                        <p:cTn id="1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1000"/>
                                        <p:tgtEl>
                                          <p:spTgt spid="10">
                                            <p:txEl>
                                              <p:pRg st="2" end="2"/>
                                            </p:txEl>
                                          </p:spTgt>
                                        </p:tgtEl>
                                      </p:cBhvr>
                                    </p:animEffect>
                                    <p:anim calcmode="lin" valueType="num">
                                      <p:cBhvr>
                                        <p:cTn id="2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1000"/>
                                        <p:tgtEl>
                                          <p:spTgt spid="10">
                                            <p:txEl>
                                              <p:pRg st="3" end="3"/>
                                            </p:txEl>
                                          </p:spTgt>
                                        </p:tgtEl>
                                      </p:cBhvr>
                                    </p:animEffect>
                                    <p:anim calcmode="lin" valueType="num">
                                      <p:cBhvr>
                                        <p:cTn id="31"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10">
                                            <p:txEl>
                                              <p:pRg st="4" end="4"/>
                                            </p:txEl>
                                          </p:spTgt>
                                        </p:tgtEl>
                                        <p:attrNameLst>
                                          <p:attrName>style.visibility</p:attrName>
                                        </p:attrNameLst>
                                      </p:cBhvr>
                                      <p:to>
                                        <p:strVal val="visible"/>
                                      </p:to>
                                    </p:set>
                                    <p:animEffect transition="in" filter="fade">
                                      <p:cBhvr>
                                        <p:cTn id="36" dur="1000"/>
                                        <p:tgtEl>
                                          <p:spTgt spid="10">
                                            <p:txEl>
                                              <p:pRg st="4" end="4"/>
                                            </p:txEl>
                                          </p:spTgt>
                                        </p:tgtEl>
                                      </p:cBhvr>
                                    </p:animEffect>
                                    <p:anim calcmode="lin" valueType="num">
                                      <p:cBhvr>
                                        <p:cTn id="3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1AA44-DAF9-4853-BA96-5F572B05A61E}"/>
              </a:ext>
            </a:extLst>
          </p:cNvPr>
          <p:cNvPicPr>
            <a:picLocks noChangeAspect="1"/>
          </p:cNvPicPr>
          <p:nvPr/>
        </p:nvPicPr>
        <p:blipFill>
          <a:blip r:embed="rId2"/>
          <a:stretch>
            <a:fillRect/>
          </a:stretch>
        </p:blipFill>
        <p:spPr>
          <a:xfrm>
            <a:off x="65812" y="0"/>
            <a:ext cx="9258465" cy="6081206"/>
          </a:xfrm>
          <a:prstGeom prst="rect">
            <a:avLst/>
          </a:prstGeom>
        </p:spPr>
      </p:pic>
      <p:grpSp>
        <p:nvGrpSpPr>
          <p:cNvPr id="9" name="Group 8">
            <a:extLst>
              <a:ext uri="{FF2B5EF4-FFF2-40B4-BE49-F238E27FC236}">
                <a16:creationId xmlns:a16="http://schemas.microsoft.com/office/drawing/2014/main" id="{14C7E742-7EA5-4FCC-B5B7-7D030B8172E7}"/>
              </a:ext>
            </a:extLst>
          </p:cNvPr>
          <p:cNvGrpSpPr/>
          <p:nvPr/>
        </p:nvGrpSpPr>
        <p:grpSpPr>
          <a:xfrm>
            <a:off x="1651518" y="88641"/>
            <a:ext cx="10001381" cy="1495399"/>
            <a:chOff x="1651518" y="88641"/>
            <a:chExt cx="10001381" cy="1495399"/>
          </a:xfrm>
        </p:grpSpPr>
        <p:sp>
          <p:nvSpPr>
            <p:cNvPr id="3" name="Rectangle: Rounded Corners 2">
              <a:extLst>
                <a:ext uri="{FF2B5EF4-FFF2-40B4-BE49-F238E27FC236}">
                  <a16:creationId xmlns:a16="http://schemas.microsoft.com/office/drawing/2014/main" id="{F92D4EC0-07D4-41B1-9105-84A52131AE1B}"/>
                </a:ext>
              </a:extLst>
            </p:cNvPr>
            <p:cNvSpPr/>
            <p:nvPr/>
          </p:nvSpPr>
          <p:spPr>
            <a:xfrm>
              <a:off x="1651518" y="88641"/>
              <a:ext cx="1049694" cy="7184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 name="Straight Arrow Connector 5">
              <a:extLst>
                <a:ext uri="{FF2B5EF4-FFF2-40B4-BE49-F238E27FC236}">
                  <a16:creationId xmlns:a16="http://schemas.microsoft.com/office/drawing/2014/main" id="{B8B25285-13E8-4887-AEF5-88591D3B3668}"/>
                </a:ext>
              </a:extLst>
            </p:cNvPr>
            <p:cNvCxnSpPr>
              <a:cxnSpLocks/>
            </p:cNvCxnSpPr>
            <p:nvPr/>
          </p:nvCxnSpPr>
          <p:spPr>
            <a:xfrm>
              <a:off x="2235200" y="807098"/>
              <a:ext cx="3472128" cy="592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8EB0D8-1011-4394-9AD7-43BCB5B69BDF}"/>
                </a:ext>
              </a:extLst>
            </p:cNvPr>
            <p:cNvSpPr txBox="1"/>
            <p:nvPr/>
          </p:nvSpPr>
          <p:spPr>
            <a:xfrm>
              <a:off x="5707328" y="1214708"/>
              <a:ext cx="5945571" cy="369332"/>
            </a:xfrm>
            <a:prstGeom prst="rect">
              <a:avLst/>
            </a:prstGeom>
            <a:noFill/>
          </p:spPr>
          <p:txBody>
            <a:bodyPr wrap="square" rtlCol="0">
              <a:spAutoFit/>
            </a:bodyPr>
            <a:lstStyle/>
            <a:p>
              <a:r>
                <a:rPr lang="vi-VN" b="1" dirty="0">
                  <a:effectLst>
                    <a:outerShdw blurRad="38100" dist="38100" dir="2700000" algn="tl">
                      <a:srgbClr val="000000">
                        <a:alpha val="43137"/>
                      </a:srgbClr>
                    </a:outerShdw>
                  </a:effectLst>
                </a:rPr>
                <a:t>Thẻ các tính năng dùng để làm việc chung</a:t>
              </a:r>
            </a:p>
          </p:txBody>
        </p:sp>
      </p:grpSp>
      <p:grpSp>
        <p:nvGrpSpPr>
          <p:cNvPr id="11" name="Group 10">
            <a:extLst>
              <a:ext uri="{FF2B5EF4-FFF2-40B4-BE49-F238E27FC236}">
                <a16:creationId xmlns:a16="http://schemas.microsoft.com/office/drawing/2014/main" id="{98B3F0FE-82BF-4C6B-8F9B-C58595DBE3B8}"/>
              </a:ext>
            </a:extLst>
          </p:cNvPr>
          <p:cNvGrpSpPr/>
          <p:nvPr/>
        </p:nvGrpSpPr>
        <p:grpSpPr>
          <a:xfrm>
            <a:off x="102118" y="2627492"/>
            <a:ext cx="11146973" cy="369332"/>
            <a:chOff x="818398" y="290692"/>
            <a:chExt cx="11146973" cy="369332"/>
          </a:xfrm>
        </p:grpSpPr>
        <p:sp>
          <p:nvSpPr>
            <p:cNvPr id="12" name="Rectangle: Rounded Corners 11">
              <a:extLst>
                <a:ext uri="{FF2B5EF4-FFF2-40B4-BE49-F238E27FC236}">
                  <a16:creationId xmlns:a16="http://schemas.microsoft.com/office/drawing/2014/main" id="{51FD067E-2BD4-465B-B0B3-63A78DC30A64}"/>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 name="Straight Arrow Connector 12">
              <a:extLst>
                <a:ext uri="{FF2B5EF4-FFF2-40B4-BE49-F238E27FC236}">
                  <a16:creationId xmlns:a16="http://schemas.microsoft.com/office/drawing/2014/main" id="{A96F114E-9FA3-4681-98D5-0FCAB418AA8F}"/>
                </a:ext>
              </a:extLst>
            </p:cNvPr>
            <p:cNvCxnSpPr>
              <a:cxnSpLocks/>
              <a:stCxn id="12" idx="3"/>
            </p:cNvCxnSpPr>
            <p:nvPr/>
          </p:nvCxnSpPr>
          <p:spPr>
            <a:xfrm>
              <a:off x="2118360" y="465961"/>
              <a:ext cx="39014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D5ABAD-9ED2-4B66-9512-E75D78E6009D}"/>
                </a:ext>
              </a:extLst>
            </p:cNvPr>
            <p:cNvSpPr txBox="1"/>
            <p:nvPr/>
          </p:nvSpPr>
          <p:spPr>
            <a:xfrm>
              <a:off x="6019800" y="290692"/>
              <a:ext cx="5945571" cy="369332"/>
            </a:xfrm>
            <a:prstGeom prst="rect">
              <a:avLst/>
            </a:prstGeom>
            <a:noFill/>
          </p:spPr>
          <p:txBody>
            <a:bodyPr wrap="square" rtlCol="0">
              <a:spAutoFit/>
            </a:bodyPr>
            <a:lstStyle/>
            <a:p>
              <a:r>
                <a:rPr lang="vi-VN" dirty="0"/>
                <a:t>Mở danh sách Dự án/Kế hoạch công việc</a:t>
              </a:r>
            </a:p>
          </p:txBody>
        </p:sp>
      </p:grpSp>
      <p:grpSp>
        <p:nvGrpSpPr>
          <p:cNvPr id="22" name="Group 21">
            <a:extLst>
              <a:ext uri="{FF2B5EF4-FFF2-40B4-BE49-F238E27FC236}">
                <a16:creationId xmlns:a16="http://schemas.microsoft.com/office/drawing/2014/main" id="{078AA97A-AE6A-4ADD-8C1B-DB528D7C8481}"/>
              </a:ext>
            </a:extLst>
          </p:cNvPr>
          <p:cNvGrpSpPr/>
          <p:nvPr/>
        </p:nvGrpSpPr>
        <p:grpSpPr>
          <a:xfrm>
            <a:off x="102118" y="3315393"/>
            <a:ext cx="11146972" cy="646331"/>
            <a:chOff x="818398" y="142794"/>
            <a:chExt cx="11146972" cy="646331"/>
          </a:xfrm>
        </p:grpSpPr>
        <p:sp>
          <p:nvSpPr>
            <p:cNvPr id="23" name="Rectangle: Rounded Corners 22">
              <a:extLst>
                <a:ext uri="{FF2B5EF4-FFF2-40B4-BE49-F238E27FC236}">
                  <a16:creationId xmlns:a16="http://schemas.microsoft.com/office/drawing/2014/main" id="{B08ACB89-4AB0-4438-80F5-72DD19B373E4}"/>
                </a:ext>
              </a:extLst>
            </p:cNvPr>
            <p:cNvSpPr/>
            <p:nvPr/>
          </p:nvSpPr>
          <p:spPr>
            <a:xfrm>
              <a:off x="818398" y="296921"/>
              <a:ext cx="146252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Arrow Connector 23">
              <a:extLst>
                <a:ext uri="{FF2B5EF4-FFF2-40B4-BE49-F238E27FC236}">
                  <a16:creationId xmlns:a16="http://schemas.microsoft.com/office/drawing/2014/main" id="{F7A4E2D0-2697-4E7E-A2AC-FF27A3D66A8E}"/>
                </a:ext>
              </a:extLst>
            </p:cNvPr>
            <p:cNvCxnSpPr>
              <a:cxnSpLocks/>
              <a:stCxn id="23" idx="3"/>
            </p:cNvCxnSpPr>
            <p:nvPr/>
          </p:nvCxnSpPr>
          <p:spPr>
            <a:xfrm>
              <a:off x="2280920" y="465961"/>
              <a:ext cx="37388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83D3D0-E385-4C47-8C54-75DAC56F105F}"/>
                </a:ext>
              </a:extLst>
            </p:cNvPr>
            <p:cNvSpPr txBox="1"/>
            <p:nvPr/>
          </p:nvSpPr>
          <p:spPr>
            <a:xfrm>
              <a:off x="6019799" y="142794"/>
              <a:ext cx="5945571" cy="646331"/>
            </a:xfrm>
            <a:prstGeom prst="rect">
              <a:avLst/>
            </a:prstGeom>
            <a:noFill/>
          </p:spPr>
          <p:txBody>
            <a:bodyPr wrap="square" rtlCol="0">
              <a:spAutoFit/>
            </a:bodyPr>
            <a:lstStyle/>
            <a:p>
              <a:r>
                <a:rPr lang="vi-VN" dirty="0"/>
                <a:t>Mở danh sách Nhiệm vụ đã được tạo theo </a:t>
              </a:r>
            </a:p>
            <a:p>
              <a:r>
                <a:rPr lang="vi-VN" dirty="0"/>
                <a:t>Dự án/Kế hoạch công việc</a:t>
              </a:r>
            </a:p>
          </p:txBody>
        </p:sp>
      </p:grpSp>
      <p:grpSp>
        <p:nvGrpSpPr>
          <p:cNvPr id="27" name="Group 26">
            <a:extLst>
              <a:ext uri="{FF2B5EF4-FFF2-40B4-BE49-F238E27FC236}">
                <a16:creationId xmlns:a16="http://schemas.microsoft.com/office/drawing/2014/main" id="{66AD2727-ECA9-4607-9BFF-FD5715373368}"/>
              </a:ext>
            </a:extLst>
          </p:cNvPr>
          <p:cNvGrpSpPr/>
          <p:nvPr/>
        </p:nvGrpSpPr>
        <p:grpSpPr>
          <a:xfrm>
            <a:off x="102118" y="3033392"/>
            <a:ext cx="11146972" cy="369332"/>
            <a:chOff x="818398" y="276090"/>
            <a:chExt cx="11146972" cy="369332"/>
          </a:xfrm>
        </p:grpSpPr>
        <p:sp>
          <p:nvSpPr>
            <p:cNvPr id="28" name="Rectangle: Rounded Corners 27">
              <a:extLst>
                <a:ext uri="{FF2B5EF4-FFF2-40B4-BE49-F238E27FC236}">
                  <a16:creationId xmlns:a16="http://schemas.microsoft.com/office/drawing/2014/main" id="{60BA39D6-D3EA-4681-94AC-1D56F20DDB82}"/>
                </a:ext>
              </a:extLst>
            </p:cNvPr>
            <p:cNvSpPr/>
            <p:nvPr/>
          </p:nvSpPr>
          <p:spPr>
            <a:xfrm>
              <a:off x="818398" y="296921"/>
              <a:ext cx="146252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a:extLst>
                <a:ext uri="{FF2B5EF4-FFF2-40B4-BE49-F238E27FC236}">
                  <a16:creationId xmlns:a16="http://schemas.microsoft.com/office/drawing/2014/main" id="{06CD0E02-CBD9-4A89-9D08-72C9321F7E3F}"/>
                </a:ext>
              </a:extLst>
            </p:cNvPr>
            <p:cNvCxnSpPr>
              <a:cxnSpLocks/>
              <a:stCxn id="28" idx="3"/>
            </p:cNvCxnSpPr>
            <p:nvPr/>
          </p:nvCxnSpPr>
          <p:spPr>
            <a:xfrm>
              <a:off x="2280920" y="465961"/>
              <a:ext cx="37388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E62C1CC-846F-49C2-9232-75DA59E7B99C}"/>
                </a:ext>
              </a:extLst>
            </p:cNvPr>
            <p:cNvSpPr txBox="1"/>
            <p:nvPr/>
          </p:nvSpPr>
          <p:spPr>
            <a:xfrm>
              <a:off x="6019799" y="276090"/>
              <a:ext cx="5945571" cy="369332"/>
            </a:xfrm>
            <a:prstGeom prst="rect">
              <a:avLst/>
            </a:prstGeom>
            <a:noFill/>
          </p:spPr>
          <p:txBody>
            <a:bodyPr wrap="square" rtlCol="0">
              <a:spAutoFit/>
            </a:bodyPr>
            <a:lstStyle/>
            <a:p>
              <a:r>
                <a:rPr lang="vi-VN" dirty="0"/>
                <a:t>Mở màn hình Lịch làm việc</a:t>
              </a:r>
            </a:p>
          </p:txBody>
        </p:sp>
      </p:grpSp>
      <p:grpSp>
        <p:nvGrpSpPr>
          <p:cNvPr id="19" name="Group 18">
            <a:extLst>
              <a:ext uri="{FF2B5EF4-FFF2-40B4-BE49-F238E27FC236}">
                <a16:creationId xmlns:a16="http://schemas.microsoft.com/office/drawing/2014/main" id="{6F96277A-4ACE-4E5E-96B0-C09B803DE83C}"/>
              </a:ext>
            </a:extLst>
          </p:cNvPr>
          <p:cNvGrpSpPr/>
          <p:nvPr/>
        </p:nvGrpSpPr>
        <p:grpSpPr>
          <a:xfrm>
            <a:off x="112278" y="2180452"/>
            <a:ext cx="11146973" cy="369332"/>
            <a:chOff x="818398" y="290692"/>
            <a:chExt cx="11146973" cy="369332"/>
          </a:xfrm>
        </p:grpSpPr>
        <p:sp>
          <p:nvSpPr>
            <p:cNvPr id="20" name="Rectangle: Rounded Corners 19">
              <a:extLst>
                <a:ext uri="{FF2B5EF4-FFF2-40B4-BE49-F238E27FC236}">
                  <a16:creationId xmlns:a16="http://schemas.microsoft.com/office/drawing/2014/main" id="{873E03EB-FEEB-4573-8B27-7BE921A555EC}"/>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 name="Straight Arrow Connector 20">
              <a:extLst>
                <a:ext uri="{FF2B5EF4-FFF2-40B4-BE49-F238E27FC236}">
                  <a16:creationId xmlns:a16="http://schemas.microsoft.com/office/drawing/2014/main" id="{07D01E36-C145-4362-A075-53E1B3FD2C04}"/>
                </a:ext>
              </a:extLst>
            </p:cNvPr>
            <p:cNvCxnSpPr>
              <a:cxnSpLocks/>
              <a:stCxn id="20" idx="3"/>
            </p:cNvCxnSpPr>
            <p:nvPr/>
          </p:nvCxnSpPr>
          <p:spPr>
            <a:xfrm>
              <a:off x="2118360" y="465961"/>
              <a:ext cx="39014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5D9692-602C-4770-80ED-6ED77C2119B2}"/>
                </a:ext>
              </a:extLst>
            </p:cNvPr>
            <p:cNvSpPr txBox="1"/>
            <p:nvPr/>
          </p:nvSpPr>
          <p:spPr>
            <a:xfrm>
              <a:off x="6019800" y="290692"/>
              <a:ext cx="5945571" cy="369332"/>
            </a:xfrm>
            <a:prstGeom prst="rect">
              <a:avLst/>
            </a:prstGeom>
            <a:noFill/>
          </p:spPr>
          <p:txBody>
            <a:bodyPr wrap="square" rtlCol="0">
              <a:spAutoFit/>
            </a:bodyPr>
            <a:lstStyle/>
            <a:p>
              <a:r>
                <a:rPr lang="vi-VN" dirty="0"/>
                <a:t>Mở danh sách Cuộc họp của tôi</a:t>
              </a:r>
            </a:p>
          </p:txBody>
        </p:sp>
      </p:grpSp>
      <p:grpSp>
        <p:nvGrpSpPr>
          <p:cNvPr id="31" name="Group 30">
            <a:extLst>
              <a:ext uri="{FF2B5EF4-FFF2-40B4-BE49-F238E27FC236}">
                <a16:creationId xmlns:a16="http://schemas.microsoft.com/office/drawing/2014/main" id="{5074DD3B-9BAB-429F-9C39-F53E7455AB0B}"/>
              </a:ext>
            </a:extLst>
          </p:cNvPr>
          <p:cNvGrpSpPr/>
          <p:nvPr/>
        </p:nvGrpSpPr>
        <p:grpSpPr>
          <a:xfrm>
            <a:off x="102118" y="3253701"/>
            <a:ext cx="11146972" cy="369332"/>
            <a:chOff x="818398" y="288666"/>
            <a:chExt cx="11146972" cy="369332"/>
          </a:xfrm>
        </p:grpSpPr>
        <p:sp>
          <p:nvSpPr>
            <p:cNvPr id="32" name="Rectangle: Rounded Corners 31">
              <a:extLst>
                <a:ext uri="{FF2B5EF4-FFF2-40B4-BE49-F238E27FC236}">
                  <a16:creationId xmlns:a16="http://schemas.microsoft.com/office/drawing/2014/main" id="{AC51969E-C7F9-4808-972F-2129EA561939}"/>
                </a:ext>
              </a:extLst>
            </p:cNvPr>
            <p:cNvSpPr/>
            <p:nvPr/>
          </p:nvSpPr>
          <p:spPr>
            <a:xfrm>
              <a:off x="818398" y="296921"/>
              <a:ext cx="146252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3" name="Straight Arrow Connector 32">
              <a:extLst>
                <a:ext uri="{FF2B5EF4-FFF2-40B4-BE49-F238E27FC236}">
                  <a16:creationId xmlns:a16="http://schemas.microsoft.com/office/drawing/2014/main" id="{3896312F-6F97-451F-BAA1-0BA6FF08487E}"/>
                </a:ext>
              </a:extLst>
            </p:cNvPr>
            <p:cNvCxnSpPr>
              <a:cxnSpLocks/>
              <a:stCxn id="32" idx="3"/>
            </p:cNvCxnSpPr>
            <p:nvPr/>
          </p:nvCxnSpPr>
          <p:spPr>
            <a:xfrm>
              <a:off x="2280920" y="465961"/>
              <a:ext cx="37388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57A44B-7AFF-4B82-B67E-148A4EC7F29F}"/>
                </a:ext>
              </a:extLst>
            </p:cNvPr>
            <p:cNvSpPr txBox="1"/>
            <p:nvPr/>
          </p:nvSpPr>
          <p:spPr>
            <a:xfrm>
              <a:off x="6019799" y="288666"/>
              <a:ext cx="5945571" cy="369332"/>
            </a:xfrm>
            <a:prstGeom prst="rect">
              <a:avLst/>
            </a:prstGeom>
            <a:noFill/>
          </p:spPr>
          <p:txBody>
            <a:bodyPr wrap="square" rtlCol="0">
              <a:spAutoFit/>
            </a:bodyPr>
            <a:lstStyle/>
            <a:p>
              <a:r>
                <a:rPr lang="vi-VN" dirty="0"/>
                <a:t>Mở danh sách Nhiệm vụ của bộ phận cấp dưới</a:t>
              </a:r>
            </a:p>
          </p:txBody>
        </p:sp>
      </p:grpSp>
      <p:grpSp>
        <p:nvGrpSpPr>
          <p:cNvPr id="35" name="Group 34">
            <a:extLst>
              <a:ext uri="{FF2B5EF4-FFF2-40B4-BE49-F238E27FC236}">
                <a16:creationId xmlns:a16="http://schemas.microsoft.com/office/drawing/2014/main" id="{5F6ABD1F-899A-4274-8E8E-9F3E570F591E}"/>
              </a:ext>
            </a:extLst>
          </p:cNvPr>
          <p:cNvGrpSpPr/>
          <p:nvPr/>
        </p:nvGrpSpPr>
        <p:grpSpPr>
          <a:xfrm>
            <a:off x="1908864" y="2408049"/>
            <a:ext cx="5572359" cy="369332"/>
            <a:chOff x="818398" y="275164"/>
            <a:chExt cx="5572359" cy="369332"/>
          </a:xfrm>
        </p:grpSpPr>
        <p:sp>
          <p:nvSpPr>
            <p:cNvPr id="36" name="Rectangle: Rounded Corners 35">
              <a:extLst>
                <a:ext uri="{FF2B5EF4-FFF2-40B4-BE49-F238E27FC236}">
                  <a16:creationId xmlns:a16="http://schemas.microsoft.com/office/drawing/2014/main" id="{15DC8097-1307-4B8F-97AA-2972B9D219DF}"/>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7" name="Straight Arrow Connector 36">
              <a:extLst>
                <a:ext uri="{FF2B5EF4-FFF2-40B4-BE49-F238E27FC236}">
                  <a16:creationId xmlns:a16="http://schemas.microsoft.com/office/drawing/2014/main" id="{7C470F5F-C56D-4066-84EE-F4170B09BCF1}"/>
                </a:ext>
              </a:extLst>
            </p:cNvPr>
            <p:cNvCxnSpPr>
              <a:cxnSpLocks/>
              <a:stCxn id="36" idx="3"/>
            </p:cNvCxnSpPr>
            <p:nvPr/>
          </p:nvCxnSpPr>
          <p:spPr>
            <a:xfrm>
              <a:off x="2118360" y="465961"/>
              <a:ext cx="20536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4621AF-0D28-4904-BD1A-1C43DBA61E32}"/>
                </a:ext>
              </a:extLst>
            </p:cNvPr>
            <p:cNvSpPr txBox="1"/>
            <p:nvPr/>
          </p:nvSpPr>
          <p:spPr>
            <a:xfrm>
              <a:off x="4172040" y="275164"/>
              <a:ext cx="2218717" cy="369332"/>
            </a:xfrm>
            <a:prstGeom prst="rect">
              <a:avLst/>
            </a:prstGeom>
            <a:noFill/>
          </p:spPr>
          <p:txBody>
            <a:bodyPr wrap="square" rtlCol="0">
              <a:spAutoFit/>
            </a:bodyPr>
            <a:lstStyle/>
            <a:p>
              <a:r>
                <a:rPr lang="vi-VN" dirty="0"/>
                <a:t>Tạo mới Cuộc họp</a:t>
              </a:r>
            </a:p>
          </p:txBody>
        </p:sp>
      </p:grpSp>
      <p:grpSp>
        <p:nvGrpSpPr>
          <p:cNvPr id="39" name="Group 38">
            <a:extLst>
              <a:ext uri="{FF2B5EF4-FFF2-40B4-BE49-F238E27FC236}">
                <a16:creationId xmlns:a16="http://schemas.microsoft.com/office/drawing/2014/main" id="{73DF4AAA-95D6-4C56-B0C0-797E02344BBC}"/>
              </a:ext>
            </a:extLst>
          </p:cNvPr>
          <p:cNvGrpSpPr/>
          <p:nvPr/>
        </p:nvGrpSpPr>
        <p:grpSpPr>
          <a:xfrm>
            <a:off x="1909238" y="2818943"/>
            <a:ext cx="6371162" cy="369332"/>
            <a:chOff x="818398" y="275164"/>
            <a:chExt cx="6371162" cy="369332"/>
          </a:xfrm>
        </p:grpSpPr>
        <p:sp>
          <p:nvSpPr>
            <p:cNvPr id="40" name="Rectangle: Rounded Corners 39">
              <a:extLst>
                <a:ext uri="{FF2B5EF4-FFF2-40B4-BE49-F238E27FC236}">
                  <a16:creationId xmlns:a16="http://schemas.microsoft.com/office/drawing/2014/main" id="{B6D209FD-D1A8-43FF-ADF1-ACF05A5659BE}"/>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1" name="Straight Arrow Connector 40">
              <a:extLst>
                <a:ext uri="{FF2B5EF4-FFF2-40B4-BE49-F238E27FC236}">
                  <a16:creationId xmlns:a16="http://schemas.microsoft.com/office/drawing/2014/main" id="{FE7BB4D1-59DE-4506-924C-878210EC382F}"/>
                </a:ext>
              </a:extLst>
            </p:cNvPr>
            <p:cNvCxnSpPr>
              <a:cxnSpLocks/>
              <a:stCxn id="40" idx="3"/>
            </p:cNvCxnSpPr>
            <p:nvPr/>
          </p:nvCxnSpPr>
          <p:spPr>
            <a:xfrm>
              <a:off x="2118360" y="465961"/>
              <a:ext cx="20536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A2978B1-1CAF-403D-9D9E-896BCD08A324}"/>
                </a:ext>
              </a:extLst>
            </p:cNvPr>
            <p:cNvSpPr txBox="1"/>
            <p:nvPr/>
          </p:nvSpPr>
          <p:spPr>
            <a:xfrm>
              <a:off x="4172040" y="275164"/>
              <a:ext cx="3017520" cy="369332"/>
            </a:xfrm>
            <a:prstGeom prst="rect">
              <a:avLst/>
            </a:prstGeom>
            <a:noFill/>
          </p:spPr>
          <p:txBody>
            <a:bodyPr wrap="square" rtlCol="0">
              <a:spAutoFit/>
            </a:bodyPr>
            <a:lstStyle/>
            <a:p>
              <a:r>
                <a:rPr lang="vi-VN" dirty="0"/>
                <a:t>Tạo mới trên Lịch làm việc</a:t>
              </a:r>
            </a:p>
          </p:txBody>
        </p:sp>
      </p:grpSp>
      <p:grpSp>
        <p:nvGrpSpPr>
          <p:cNvPr id="43" name="Group 42">
            <a:extLst>
              <a:ext uri="{FF2B5EF4-FFF2-40B4-BE49-F238E27FC236}">
                <a16:creationId xmlns:a16="http://schemas.microsoft.com/office/drawing/2014/main" id="{D824E4B0-C420-4F8C-90A9-81D4F6EB304F}"/>
              </a:ext>
            </a:extLst>
          </p:cNvPr>
          <p:cNvGrpSpPr/>
          <p:nvPr/>
        </p:nvGrpSpPr>
        <p:grpSpPr>
          <a:xfrm>
            <a:off x="1915303" y="3271919"/>
            <a:ext cx="6371162" cy="369332"/>
            <a:chOff x="818398" y="275164"/>
            <a:chExt cx="6371162" cy="369332"/>
          </a:xfrm>
        </p:grpSpPr>
        <p:sp>
          <p:nvSpPr>
            <p:cNvPr id="44" name="Rectangle: Rounded Corners 43">
              <a:extLst>
                <a:ext uri="{FF2B5EF4-FFF2-40B4-BE49-F238E27FC236}">
                  <a16:creationId xmlns:a16="http://schemas.microsoft.com/office/drawing/2014/main" id="{1DF314E8-6A9A-45B6-ABD8-C205002143CA}"/>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5" name="Straight Arrow Connector 44">
              <a:extLst>
                <a:ext uri="{FF2B5EF4-FFF2-40B4-BE49-F238E27FC236}">
                  <a16:creationId xmlns:a16="http://schemas.microsoft.com/office/drawing/2014/main" id="{412C71F6-FBCF-444D-B8CD-83B558F29AB9}"/>
                </a:ext>
              </a:extLst>
            </p:cNvPr>
            <p:cNvCxnSpPr>
              <a:cxnSpLocks/>
              <a:stCxn id="44" idx="3"/>
            </p:cNvCxnSpPr>
            <p:nvPr/>
          </p:nvCxnSpPr>
          <p:spPr>
            <a:xfrm>
              <a:off x="2118360" y="465961"/>
              <a:ext cx="20536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4CC5B93-1822-416C-85E1-75065BACF5AD}"/>
                </a:ext>
              </a:extLst>
            </p:cNvPr>
            <p:cNvSpPr txBox="1"/>
            <p:nvPr/>
          </p:nvSpPr>
          <p:spPr>
            <a:xfrm>
              <a:off x="4172040" y="275164"/>
              <a:ext cx="3017520" cy="369332"/>
            </a:xfrm>
            <a:prstGeom prst="rect">
              <a:avLst/>
            </a:prstGeom>
            <a:noFill/>
          </p:spPr>
          <p:txBody>
            <a:bodyPr wrap="square" rtlCol="0">
              <a:spAutoFit/>
            </a:bodyPr>
            <a:lstStyle/>
            <a:p>
              <a:r>
                <a:rPr lang="vi-VN" dirty="0"/>
                <a:t>Tạo mới Vắng mặt</a:t>
              </a:r>
            </a:p>
          </p:txBody>
        </p:sp>
      </p:grpSp>
      <p:grpSp>
        <p:nvGrpSpPr>
          <p:cNvPr id="47" name="Group 46">
            <a:extLst>
              <a:ext uri="{FF2B5EF4-FFF2-40B4-BE49-F238E27FC236}">
                <a16:creationId xmlns:a16="http://schemas.microsoft.com/office/drawing/2014/main" id="{42AE704B-C940-456B-99A2-F200B2B0017B}"/>
              </a:ext>
            </a:extLst>
          </p:cNvPr>
          <p:cNvGrpSpPr/>
          <p:nvPr/>
        </p:nvGrpSpPr>
        <p:grpSpPr>
          <a:xfrm>
            <a:off x="1908864" y="3913673"/>
            <a:ext cx="8372636" cy="369332"/>
            <a:chOff x="818398" y="265668"/>
            <a:chExt cx="8372636" cy="369332"/>
          </a:xfrm>
        </p:grpSpPr>
        <p:sp>
          <p:nvSpPr>
            <p:cNvPr id="48" name="Rectangle: Rounded Corners 47">
              <a:extLst>
                <a:ext uri="{FF2B5EF4-FFF2-40B4-BE49-F238E27FC236}">
                  <a16:creationId xmlns:a16="http://schemas.microsoft.com/office/drawing/2014/main" id="{EE86A0D1-523B-45BC-9271-2912B05EE097}"/>
                </a:ext>
              </a:extLst>
            </p:cNvPr>
            <p:cNvSpPr/>
            <p:nvPr/>
          </p:nvSpPr>
          <p:spPr>
            <a:xfrm>
              <a:off x="818398" y="296921"/>
              <a:ext cx="129996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9" name="Straight Arrow Connector 48">
              <a:extLst>
                <a:ext uri="{FF2B5EF4-FFF2-40B4-BE49-F238E27FC236}">
                  <a16:creationId xmlns:a16="http://schemas.microsoft.com/office/drawing/2014/main" id="{B4D66BF1-9529-4AAC-BE2D-14D10D95C392}"/>
                </a:ext>
              </a:extLst>
            </p:cNvPr>
            <p:cNvCxnSpPr>
              <a:cxnSpLocks/>
              <a:stCxn id="48" idx="3"/>
            </p:cNvCxnSpPr>
            <p:nvPr/>
          </p:nvCxnSpPr>
          <p:spPr>
            <a:xfrm>
              <a:off x="2118360" y="465961"/>
              <a:ext cx="205368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E16DA05-BE85-482C-934C-E6441AF898CD}"/>
                </a:ext>
              </a:extLst>
            </p:cNvPr>
            <p:cNvSpPr txBox="1"/>
            <p:nvPr/>
          </p:nvSpPr>
          <p:spPr>
            <a:xfrm>
              <a:off x="4172040" y="265668"/>
              <a:ext cx="5018994" cy="369332"/>
            </a:xfrm>
            <a:prstGeom prst="rect">
              <a:avLst/>
            </a:prstGeom>
            <a:noFill/>
          </p:spPr>
          <p:txBody>
            <a:bodyPr wrap="square" rtlCol="0">
              <a:spAutoFit/>
            </a:bodyPr>
            <a:lstStyle/>
            <a:p>
              <a:r>
                <a:rPr lang="vi-VN" dirty="0"/>
                <a:t>Tạo mới công việc thực thi bằng Quy trình</a:t>
              </a:r>
            </a:p>
          </p:txBody>
        </p:sp>
      </p:grpSp>
      <p:grpSp>
        <p:nvGrpSpPr>
          <p:cNvPr id="51" name="Group 50">
            <a:extLst>
              <a:ext uri="{FF2B5EF4-FFF2-40B4-BE49-F238E27FC236}">
                <a16:creationId xmlns:a16="http://schemas.microsoft.com/office/drawing/2014/main" id="{3E83F3C5-35BA-4D5C-9FB5-07F9A50826D1}"/>
              </a:ext>
            </a:extLst>
          </p:cNvPr>
          <p:cNvGrpSpPr/>
          <p:nvPr/>
        </p:nvGrpSpPr>
        <p:grpSpPr>
          <a:xfrm>
            <a:off x="3230880" y="1894841"/>
            <a:ext cx="6056345" cy="4099555"/>
            <a:chOff x="686318" y="-3389488"/>
            <a:chExt cx="6056345" cy="4099555"/>
          </a:xfrm>
        </p:grpSpPr>
        <p:sp>
          <p:nvSpPr>
            <p:cNvPr id="52" name="Rectangle: Rounded Corners 51">
              <a:extLst>
                <a:ext uri="{FF2B5EF4-FFF2-40B4-BE49-F238E27FC236}">
                  <a16:creationId xmlns:a16="http://schemas.microsoft.com/office/drawing/2014/main" id="{9E611FF4-1C0E-4A68-B9E7-3C3A0044179A}"/>
                </a:ext>
              </a:extLst>
            </p:cNvPr>
            <p:cNvSpPr/>
            <p:nvPr/>
          </p:nvSpPr>
          <p:spPr>
            <a:xfrm>
              <a:off x="686318" y="-3389488"/>
              <a:ext cx="2386052" cy="4099555"/>
            </a:xfrm>
            <a:prstGeom prst="roundRect">
              <a:avLst>
                <a:gd name="adj" fmla="val 879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3" name="Straight Arrow Connector 52">
              <a:extLst>
                <a:ext uri="{FF2B5EF4-FFF2-40B4-BE49-F238E27FC236}">
                  <a16:creationId xmlns:a16="http://schemas.microsoft.com/office/drawing/2014/main" id="{AF85184C-BEDB-461B-AD87-3149C9315C7A}"/>
                </a:ext>
              </a:extLst>
            </p:cNvPr>
            <p:cNvCxnSpPr>
              <a:cxnSpLocks/>
              <a:stCxn id="52" idx="3"/>
              <a:endCxn id="54" idx="1"/>
            </p:cNvCxnSpPr>
            <p:nvPr/>
          </p:nvCxnSpPr>
          <p:spPr>
            <a:xfrm flipV="1">
              <a:off x="3072370" y="-1341209"/>
              <a:ext cx="1160773" cy="1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4B7D73C-9461-4166-9B30-B582F75F38D7}"/>
                </a:ext>
              </a:extLst>
            </p:cNvPr>
            <p:cNvSpPr txBox="1"/>
            <p:nvPr/>
          </p:nvSpPr>
          <p:spPr>
            <a:xfrm>
              <a:off x="4233143" y="-2079873"/>
              <a:ext cx="2509520" cy="1477328"/>
            </a:xfrm>
            <a:prstGeom prst="rect">
              <a:avLst/>
            </a:prstGeom>
            <a:noFill/>
          </p:spPr>
          <p:txBody>
            <a:bodyPr wrap="square" rtlCol="0">
              <a:spAutoFit/>
            </a:bodyPr>
            <a:lstStyle/>
            <a:p>
              <a:r>
                <a:rPr lang="vi-VN" dirty="0"/>
                <a:t>Danh sách các Báo cáo dùng để quản lý công việc của tôi và của cấp dưới (đối với quản lý)</a:t>
              </a:r>
            </a:p>
          </p:txBody>
        </p:sp>
      </p:grpSp>
    </p:spTree>
    <p:extLst>
      <p:ext uri="{BB962C8B-B14F-4D97-AF65-F5344CB8AC3E}">
        <p14:creationId xmlns:p14="http://schemas.microsoft.com/office/powerpoint/2010/main" val="325154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nodeType="with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xit" presetSubtype="0" fill="hold"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xit" presetSubtype="0" fill="hold" nodeType="withEffect">
                                  <p:stCondLst>
                                    <p:cond delay="0"/>
                                  </p:stCondLst>
                                  <p:childTnLst>
                                    <p:animEffect transition="out" filter="fade">
                                      <p:cBhvr>
                                        <p:cTn id="62" dur="500"/>
                                        <p:tgtEl>
                                          <p:spTgt spid="35"/>
                                        </p:tgtEl>
                                      </p:cBhvr>
                                    </p:animEffect>
                                    <p:set>
                                      <p:cBhvr>
                                        <p:cTn id="63" dur="1" fill="hold">
                                          <p:stCondLst>
                                            <p:cond delay="499"/>
                                          </p:stCondLst>
                                        </p:cTn>
                                        <p:tgtEl>
                                          <p:spTgt spid="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xit" presetSubtype="0" fill="hold" nodeType="withEffect">
                                  <p:stCondLst>
                                    <p:cond delay="0"/>
                                  </p:stCondLst>
                                  <p:childTnLst>
                                    <p:animEffect transition="out" filter="fade">
                                      <p:cBhvr>
                                        <p:cTn id="70" dur="500"/>
                                        <p:tgtEl>
                                          <p:spTgt spid="39"/>
                                        </p:tgtEl>
                                      </p:cBhvr>
                                    </p:animEffect>
                                    <p:set>
                                      <p:cBhvr>
                                        <p:cTn id="71" dur="1" fill="hold">
                                          <p:stCondLst>
                                            <p:cond delay="499"/>
                                          </p:stCondLst>
                                        </p:cTn>
                                        <p:tgtEl>
                                          <p:spTgt spid="3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xit" presetSubtype="0" fill="hold" nodeType="withEffect">
                                  <p:stCondLst>
                                    <p:cond delay="0"/>
                                  </p:stCondLst>
                                  <p:childTnLst>
                                    <p:animEffect transition="out" filter="fade">
                                      <p:cBhvr>
                                        <p:cTn id="78" dur="500"/>
                                        <p:tgtEl>
                                          <p:spTgt spid="43"/>
                                        </p:tgtEl>
                                      </p:cBhvr>
                                    </p:animEffect>
                                    <p:set>
                                      <p:cBhvr>
                                        <p:cTn id="79" dur="1" fill="hold">
                                          <p:stCondLst>
                                            <p:cond delay="499"/>
                                          </p:stCondLst>
                                        </p:cTn>
                                        <p:tgtEl>
                                          <p:spTgt spid="4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xit" presetSubtype="0" fill="hold" nodeType="withEffect">
                                  <p:stCondLst>
                                    <p:cond delay="0"/>
                                  </p:stCondLst>
                                  <p:childTnLst>
                                    <p:animEffect transition="out" filter="fade">
                                      <p:cBhvr>
                                        <p:cTn id="86" dur="500"/>
                                        <p:tgtEl>
                                          <p:spTgt spid="47"/>
                                        </p:tgtEl>
                                      </p:cBhvr>
                                    </p:animEffect>
                                    <p:set>
                                      <p:cBhvr>
                                        <p:cTn id="87" dur="1" fill="hold">
                                          <p:stCondLst>
                                            <p:cond delay="499"/>
                                          </p:stCondLst>
                                        </p:cTn>
                                        <p:tgtEl>
                                          <p:spTgt spid="4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41197C-984F-4A10-AC65-9A39365B7C1F}"/>
              </a:ext>
            </a:extLst>
          </p:cNvPr>
          <p:cNvPicPr>
            <a:picLocks noChangeAspect="1"/>
          </p:cNvPicPr>
          <p:nvPr/>
        </p:nvPicPr>
        <p:blipFill rotWithShape="1">
          <a:blip r:embed="rId2"/>
          <a:srcRect r="4454"/>
          <a:stretch/>
        </p:blipFill>
        <p:spPr>
          <a:xfrm>
            <a:off x="35635" y="0"/>
            <a:ext cx="9580729" cy="6118746"/>
          </a:xfrm>
          <a:prstGeom prst="rect">
            <a:avLst/>
          </a:prstGeom>
        </p:spPr>
      </p:pic>
      <p:grpSp>
        <p:nvGrpSpPr>
          <p:cNvPr id="3" name="Group 2">
            <a:extLst>
              <a:ext uri="{FF2B5EF4-FFF2-40B4-BE49-F238E27FC236}">
                <a16:creationId xmlns:a16="http://schemas.microsoft.com/office/drawing/2014/main" id="{2BD9393A-26A5-41B3-A88F-150AAD7C6D47}"/>
              </a:ext>
            </a:extLst>
          </p:cNvPr>
          <p:cNvGrpSpPr/>
          <p:nvPr/>
        </p:nvGrpSpPr>
        <p:grpSpPr>
          <a:xfrm>
            <a:off x="3104398" y="44321"/>
            <a:ext cx="8548501" cy="1539719"/>
            <a:chOff x="3104398" y="44321"/>
            <a:chExt cx="8548501" cy="1539719"/>
          </a:xfrm>
        </p:grpSpPr>
        <p:sp>
          <p:nvSpPr>
            <p:cNvPr id="4" name="Rectangle: Rounded Corners 3">
              <a:extLst>
                <a:ext uri="{FF2B5EF4-FFF2-40B4-BE49-F238E27FC236}">
                  <a16:creationId xmlns:a16="http://schemas.microsoft.com/office/drawing/2014/main" id="{28A57EC1-2400-480F-B938-491003FC0C32}"/>
                </a:ext>
              </a:extLst>
            </p:cNvPr>
            <p:cNvSpPr/>
            <p:nvPr/>
          </p:nvSpPr>
          <p:spPr>
            <a:xfrm>
              <a:off x="3104398" y="44321"/>
              <a:ext cx="1721602" cy="71845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Arrow Connector 4">
              <a:extLst>
                <a:ext uri="{FF2B5EF4-FFF2-40B4-BE49-F238E27FC236}">
                  <a16:creationId xmlns:a16="http://schemas.microsoft.com/office/drawing/2014/main" id="{83E6A035-A7E7-4880-999B-67345D7B379C}"/>
                </a:ext>
              </a:extLst>
            </p:cNvPr>
            <p:cNvCxnSpPr>
              <a:cxnSpLocks/>
              <a:stCxn id="4" idx="2"/>
            </p:cNvCxnSpPr>
            <p:nvPr/>
          </p:nvCxnSpPr>
          <p:spPr>
            <a:xfrm>
              <a:off x="3965199" y="762778"/>
              <a:ext cx="1742129" cy="63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F77E34-5CCB-4402-ADB5-AF03710A33EB}"/>
                </a:ext>
              </a:extLst>
            </p:cNvPr>
            <p:cNvSpPr txBox="1"/>
            <p:nvPr/>
          </p:nvSpPr>
          <p:spPr>
            <a:xfrm>
              <a:off x="5707328" y="1214708"/>
              <a:ext cx="5945571" cy="369332"/>
            </a:xfrm>
            <a:prstGeom prst="rect">
              <a:avLst/>
            </a:prstGeom>
            <a:noFill/>
          </p:spPr>
          <p:txBody>
            <a:bodyPr wrap="square" rtlCol="0">
              <a:spAutoFit/>
            </a:bodyPr>
            <a:lstStyle/>
            <a:p>
              <a:r>
                <a:rPr lang="vi-VN" b="1" dirty="0">
                  <a:effectLst>
                    <a:outerShdw blurRad="38100" dist="38100" dir="2700000" algn="tl">
                      <a:srgbClr val="000000">
                        <a:alpha val="43137"/>
                      </a:srgbClr>
                    </a:outerShdw>
                  </a:effectLst>
                </a:rPr>
                <a:t>Thẻ theo dõi Thời gian làm việc</a:t>
              </a:r>
            </a:p>
          </p:txBody>
        </p:sp>
      </p:grpSp>
      <p:grpSp>
        <p:nvGrpSpPr>
          <p:cNvPr id="8" name="Group 7">
            <a:extLst>
              <a:ext uri="{FF2B5EF4-FFF2-40B4-BE49-F238E27FC236}">
                <a16:creationId xmlns:a16="http://schemas.microsoft.com/office/drawing/2014/main" id="{9E14389F-A50E-4407-A028-B99923E774EE}"/>
              </a:ext>
            </a:extLst>
          </p:cNvPr>
          <p:cNvGrpSpPr/>
          <p:nvPr/>
        </p:nvGrpSpPr>
        <p:grpSpPr>
          <a:xfrm>
            <a:off x="345958" y="2162152"/>
            <a:ext cx="11146973" cy="369332"/>
            <a:chOff x="818398" y="290692"/>
            <a:chExt cx="11146973" cy="369332"/>
          </a:xfrm>
        </p:grpSpPr>
        <p:sp>
          <p:nvSpPr>
            <p:cNvPr id="9" name="Rectangle: Rounded Corners 8">
              <a:extLst>
                <a:ext uri="{FF2B5EF4-FFF2-40B4-BE49-F238E27FC236}">
                  <a16:creationId xmlns:a16="http://schemas.microsoft.com/office/drawing/2014/main" id="{68251E82-772F-4CB0-9B7B-288B264C0B96}"/>
                </a:ext>
              </a:extLst>
            </p:cNvPr>
            <p:cNvSpPr/>
            <p:nvPr/>
          </p:nvSpPr>
          <p:spPr>
            <a:xfrm>
              <a:off x="818398" y="296921"/>
              <a:ext cx="151840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Arrow Connector 9">
              <a:extLst>
                <a:ext uri="{FF2B5EF4-FFF2-40B4-BE49-F238E27FC236}">
                  <a16:creationId xmlns:a16="http://schemas.microsoft.com/office/drawing/2014/main" id="{6E8581ED-5843-4706-8911-1FAD4573EB57}"/>
                </a:ext>
              </a:extLst>
            </p:cNvPr>
            <p:cNvCxnSpPr>
              <a:cxnSpLocks/>
              <a:stCxn id="9" idx="3"/>
            </p:cNvCxnSpPr>
            <p:nvPr/>
          </p:nvCxnSpPr>
          <p:spPr>
            <a:xfrm>
              <a:off x="2336800" y="465961"/>
              <a:ext cx="3683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A2F15E0-849E-415D-B6B7-527379AB196B}"/>
                </a:ext>
              </a:extLst>
            </p:cNvPr>
            <p:cNvSpPr txBox="1"/>
            <p:nvPr/>
          </p:nvSpPr>
          <p:spPr>
            <a:xfrm>
              <a:off x="6019800" y="290692"/>
              <a:ext cx="5945571" cy="369332"/>
            </a:xfrm>
            <a:prstGeom prst="rect">
              <a:avLst/>
            </a:prstGeom>
            <a:noFill/>
          </p:spPr>
          <p:txBody>
            <a:bodyPr wrap="square" rtlCol="0">
              <a:spAutoFit/>
            </a:bodyPr>
            <a:lstStyle/>
            <a:p>
              <a:r>
                <a:rPr lang="vi-VN" dirty="0"/>
                <a:t>Mở danh sách Báo cáo ngày làm việc</a:t>
              </a:r>
            </a:p>
          </p:txBody>
        </p:sp>
      </p:grpSp>
      <p:grpSp>
        <p:nvGrpSpPr>
          <p:cNvPr id="13" name="Group 12">
            <a:extLst>
              <a:ext uri="{FF2B5EF4-FFF2-40B4-BE49-F238E27FC236}">
                <a16:creationId xmlns:a16="http://schemas.microsoft.com/office/drawing/2014/main" id="{003BEE93-9E6C-408A-BDC9-3FDDFD8BE4DC}"/>
              </a:ext>
            </a:extLst>
          </p:cNvPr>
          <p:cNvGrpSpPr/>
          <p:nvPr/>
        </p:nvGrpSpPr>
        <p:grpSpPr>
          <a:xfrm>
            <a:off x="345958" y="2476133"/>
            <a:ext cx="11146973" cy="369332"/>
            <a:chOff x="818398" y="290692"/>
            <a:chExt cx="11146973" cy="369332"/>
          </a:xfrm>
        </p:grpSpPr>
        <p:sp>
          <p:nvSpPr>
            <p:cNvPr id="14" name="Rectangle: Rounded Corners 13">
              <a:extLst>
                <a:ext uri="{FF2B5EF4-FFF2-40B4-BE49-F238E27FC236}">
                  <a16:creationId xmlns:a16="http://schemas.microsoft.com/office/drawing/2014/main" id="{6B12E579-2BBA-483F-93BC-890C613968DF}"/>
                </a:ext>
              </a:extLst>
            </p:cNvPr>
            <p:cNvSpPr/>
            <p:nvPr/>
          </p:nvSpPr>
          <p:spPr>
            <a:xfrm>
              <a:off x="818398" y="296921"/>
              <a:ext cx="151840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5" name="Straight Arrow Connector 14">
              <a:extLst>
                <a:ext uri="{FF2B5EF4-FFF2-40B4-BE49-F238E27FC236}">
                  <a16:creationId xmlns:a16="http://schemas.microsoft.com/office/drawing/2014/main" id="{B674343C-671E-4EDD-BDF4-2BB1BFF90C4A}"/>
                </a:ext>
              </a:extLst>
            </p:cNvPr>
            <p:cNvCxnSpPr>
              <a:cxnSpLocks/>
              <a:stCxn id="14" idx="3"/>
            </p:cNvCxnSpPr>
            <p:nvPr/>
          </p:nvCxnSpPr>
          <p:spPr>
            <a:xfrm>
              <a:off x="2336800" y="465961"/>
              <a:ext cx="3683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2068B7-0654-4C21-B88E-CA35BDCA42C2}"/>
                </a:ext>
              </a:extLst>
            </p:cNvPr>
            <p:cNvSpPr txBox="1"/>
            <p:nvPr/>
          </p:nvSpPr>
          <p:spPr>
            <a:xfrm>
              <a:off x="6019800" y="290692"/>
              <a:ext cx="5945571" cy="369332"/>
            </a:xfrm>
            <a:prstGeom prst="rect">
              <a:avLst/>
            </a:prstGeom>
            <a:noFill/>
          </p:spPr>
          <p:txBody>
            <a:bodyPr wrap="square" rtlCol="0">
              <a:spAutoFit/>
            </a:bodyPr>
            <a:lstStyle/>
            <a:p>
              <a:r>
                <a:rPr lang="vi-VN" dirty="0"/>
                <a:t>Mở danh sách theo dõi công lao động</a:t>
              </a:r>
            </a:p>
          </p:txBody>
        </p:sp>
      </p:grpSp>
      <p:grpSp>
        <p:nvGrpSpPr>
          <p:cNvPr id="17" name="Group 16">
            <a:extLst>
              <a:ext uri="{FF2B5EF4-FFF2-40B4-BE49-F238E27FC236}">
                <a16:creationId xmlns:a16="http://schemas.microsoft.com/office/drawing/2014/main" id="{1BB04283-A8B4-4A56-8B5D-BC17990CB4D5}"/>
              </a:ext>
            </a:extLst>
          </p:cNvPr>
          <p:cNvGrpSpPr/>
          <p:nvPr/>
        </p:nvGrpSpPr>
        <p:grpSpPr>
          <a:xfrm>
            <a:off x="345958" y="2874707"/>
            <a:ext cx="11146973" cy="369332"/>
            <a:chOff x="818398" y="290692"/>
            <a:chExt cx="11146973" cy="369332"/>
          </a:xfrm>
        </p:grpSpPr>
        <p:sp>
          <p:nvSpPr>
            <p:cNvPr id="18" name="Rectangle: Rounded Corners 17">
              <a:extLst>
                <a:ext uri="{FF2B5EF4-FFF2-40B4-BE49-F238E27FC236}">
                  <a16:creationId xmlns:a16="http://schemas.microsoft.com/office/drawing/2014/main" id="{87A76F16-FDB3-4729-B971-809C4ED281B7}"/>
                </a:ext>
              </a:extLst>
            </p:cNvPr>
            <p:cNvSpPr/>
            <p:nvPr/>
          </p:nvSpPr>
          <p:spPr>
            <a:xfrm>
              <a:off x="818398" y="296921"/>
              <a:ext cx="151840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Arrow Connector 18">
              <a:extLst>
                <a:ext uri="{FF2B5EF4-FFF2-40B4-BE49-F238E27FC236}">
                  <a16:creationId xmlns:a16="http://schemas.microsoft.com/office/drawing/2014/main" id="{B574F5B6-05CC-4189-8785-513276C6F8C4}"/>
                </a:ext>
              </a:extLst>
            </p:cNvPr>
            <p:cNvCxnSpPr>
              <a:cxnSpLocks/>
              <a:stCxn id="18" idx="3"/>
            </p:cNvCxnSpPr>
            <p:nvPr/>
          </p:nvCxnSpPr>
          <p:spPr>
            <a:xfrm>
              <a:off x="2336800" y="465961"/>
              <a:ext cx="3683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4C6180C-B31B-4D15-AB7C-12E29F085B00}"/>
                </a:ext>
              </a:extLst>
            </p:cNvPr>
            <p:cNvSpPr txBox="1"/>
            <p:nvPr/>
          </p:nvSpPr>
          <p:spPr>
            <a:xfrm>
              <a:off x="6019800" y="290692"/>
              <a:ext cx="5945571" cy="369332"/>
            </a:xfrm>
            <a:prstGeom prst="rect">
              <a:avLst/>
            </a:prstGeom>
            <a:noFill/>
          </p:spPr>
          <p:txBody>
            <a:bodyPr wrap="square" rtlCol="0">
              <a:spAutoFit/>
            </a:bodyPr>
            <a:lstStyle/>
            <a:p>
              <a:r>
                <a:rPr lang="vi-VN" dirty="0"/>
                <a:t>Mở danh sách Báo cáo về công lao động</a:t>
              </a:r>
            </a:p>
          </p:txBody>
        </p:sp>
      </p:grpSp>
      <p:grpSp>
        <p:nvGrpSpPr>
          <p:cNvPr id="21" name="Group 20">
            <a:extLst>
              <a:ext uri="{FF2B5EF4-FFF2-40B4-BE49-F238E27FC236}">
                <a16:creationId xmlns:a16="http://schemas.microsoft.com/office/drawing/2014/main" id="{4C34232A-4941-4A89-90D5-1D3282CA702C}"/>
              </a:ext>
            </a:extLst>
          </p:cNvPr>
          <p:cNvGrpSpPr/>
          <p:nvPr/>
        </p:nvGrpSpPr>
        <p:grpSpPr>
          <a:xfrm>
            <a:off x="345958" y="3101488"/>
            <a:ext cx="11146973" cy="369332"/>
            <a:chOff x="818398" y="290692"/>
            <a:chExt cx="11146973" cy="369332"/>
          </a:xfrm>
        </p:grpSpPr>
        <p:sp>
          <p:nvSpPr>
            <p:cNvPr id="22" name="Rectangle: Rounded Corners 21">
              <a:extLst>
                <a:ext uri="{FF2B5EF4-FFF2-40B4-BE49-F238E27FC236}">
                  <a16:creationId xmlns:a16="http://schemas.microsoft.com/office/drawing/2014/main" id="{7DDE5F45-C0D1-4498-9712-611AD221E679}"/>
                </a:ext>
              </a:extLst>
            </p:cNvPr>
            <p:cNvSpPr/>
            <p:nvPr/>
          </p:nvSpPr>
          <p:spPr>
            <a:xfrm>
              <a:off x="818398" y="296921"/>
              <a:ext cx="172668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Straight Arrow Connector 22">
              <a:extLst>
                <a:ext uri="{FF2B5EF4-FFF2-40B4-BE49-F238E27FC236}">
                  <a16:creationId xmlns:a16="http://schemas.microsoft.com/office/drawing/2014/main" id="{644E8E22-DB2E-4F5E-B702-69F5569CB885}"/>
                </a:ext>
              </a:extLst>
            </p:cNvPr>
            <p:cNvCxnSpPr>
              <a:cxnSpLocks/>
              <a:stCxn id="22" idx="3"/>
            </p:cNvCxnSpPr>
            <p:nvPr/>
          </p:nvCxnSpPr>
          <p:spPr>
            <a:xfrm>
              <a:off x="2545080" y="465961"/>
              <a:ext cx="34747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58BE32E-E35C-4E01-9D0D-9CE611F8FF1B}"/>
                </a:ext>
              </a:extLst>
            </p:cNvPr>
            <p:cNvSpPr txBox="1"/>
            <p:nvPr/>
          </p:nvSpPr>
          <p:spPr>
            <a:xfrm>
              <a:off x="6019800" y="290692"/>
              <a:ext cx="5945571" cy="369332"/>
            </a:xfrm>
            <a:prstGeom prst="rect">
              <a:avLst/>
            </a:prstGeom>
            <a:noFill/>
          </p:spPr>
          <p:txBody>
            <a:bodyPr wrap="square" rtlCol="0">
              <a:spAutoFit/>
            </a:bodyPr>
            <a:lstStyle/>
            <a:p>
              <a:r>
                <a:rPr lang="vi-VN" dirty="0"/>
                <a:t>Mở danh sách Báo cáo ngày của cấp dưới</a:t>
              </a:r>
            </a:p>
          </p:txBody>
        </p:sp>
      </p:grpSp>
      <p:grpSp>
        <p:nvGrpSpPr>
          <p:cNvPr id="26" name="Group 25">
            <a:extLst>
              <a:ext uri="{FF2B5EF4-FFF2-40B4-BE49-F238E27FC236}">
                <a16:creationId xmlns:a16="http://schemas.microsoft.com/office/drawing/2014/main" id="{E71F63F5-974D-4862-9ADA-19EA8C09C3BC}"/>
              </a:ext>
            </a:extLst>
          </p:cNvPr>
          <p:cNvGrpSpPr/>
          <p:nvPr/>
        </p:nvGrpSpPr>
        <p:grpSpPr>
          <a:xfrm>
            <a:off x="345958" y="3367463"/>
            <a:ext cx="11146973" cy="369332"/>
            <a:chOff x="818398" y="290692"/>
            <a:chExt cx="11146973" cy="369332"/>
          </a:xfrm>
        </p:grpSpPr>
        <p:sp>
          <p:nvSpPr>
            <p:cNvPr id="27" name="Rectangle: Rounded Corners 26">
              <a:extLst>
                <a:ext uri="{FF2B5EF4-FFF2-40B4-BE49-F238E27FC236}">
                  <a16:creationId xmlns:a16="http://schemas.microsoft.com/office/drawing/2014/main" id="{AB3B9313-6A69-46BC-99E2-A5F4ADE95204}"/>
                </a:ext>
              </a:extLst>
            </p:cNvPr>
            <p:cNvSpPr/>
            <p:nvPr/>
          </p:nvSpPr>
          <p:spPr>
            <a:xfrm>
              <a:off x="818398" y="296921"/>
              <a:ext cx="1726682" cy="3380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8" name="Straight Arrow Connector 27">
              <a:extLst>
                <a:ext uri="{FF2B5EF4-FFF2-40B4-BE49-F238E27FC236}">
                  <a16:creationId xmlns:a16="http://schemas.microsoft.com/office/drawing/2014/main" id="{4AFD63F8-C30B-4053-98A4-7F3979757462}"/>
                </a:ext>
              </a:extLst>
            </p:cNvPr>
            <p:cNvCxnSpPr>
              <a:cxnSpLocks/>
              <a:stCxn id="27" idx="3"/>
            </p:cNvCxnSpPr>
            <p:nvPr/>
          </p:nvCxnSpPr>
          <p:spPr>
            <a:xfrm>
              <a:off x="2545080" y="465961"/>
              <a:ext cx="34747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5AE412-E399-4B81-B7F5-D43889B9AB26}"/>
                </a:ext>
              </a:extLst>
            </p:cNvPr>
            <p:cNvSpPr txBox="1"/>
            <p:nvPr/>
          </p:nvSpPr>
          <p:spPr>
            <a:xfrm>
              <a:off x="6019800" y="290692"/>
              <a:ext cx="5945571" cy="369332"/>
            </a:xfrm>
            <a:prstGeom prst="rect">
              <a:avLst/>
            </a:prstGeom>
            <a:noFill/>
          </p:spPr>
          <p:txBody>
            <a:bodyPr wrap="square" rtlCol="0">
              <a:spAutoFit/>
            </a:bodyPr>
            <a:lstStyle/>
            <a:p>
              <a:r>
                <a:rPr lang="vi-VN" dirty="0"/>
                <a:t>Mở danh sách công lao động của cấp dưới</a:t>
              </a:r>
            </a:p>
          </p:txBody>
        </p:sp>
      </p:grpSp>
      <p:grpSp>
        <p:nvGrpSpPr>
          <p:cNvPr id="30" name="Group 29">
            <a:extLst>
              <a:ext uri="{FF2B5EF4-FFF2-40B4-BE49-F238E27FC236}">
                <a16:creationId xmlns:a16="http://schemas.microsoft.com/office/drawing/2014/main" id="{EC43D3FC-C370-407C-A210-E8310D7FEB57}"/>
              </a:ext>
            </a:extLst>
          </p:cNvPr>
          <p:cNvGrpSpPr/>
          <p:nvPr/>
        </p:nvGrpSpPr>
        <p:grpSpPr>
          <a:xfrm>
            <a:off x="2306838" y="2215828"/>
            <a:ext cx="9186093" cy="604613"/>
            <a:chOff x="818398" y="296921"/>
            <a:chExt cx="9186093" cy="604613"/>
          </a:xfrm>
        </p:grpSpPr>
        <p:sp>
          <p:nvSpPr>
            <p:cNvPr id="31" name="Rectangle: Rounded Corners 30">
              <a:extLst>
                <a:ext uri="{FF2B5EF4-FFF2-40B4-BE49-F238E27FC236}">
                  <a16:creationId xmlns:a16="http://schemas.microsoft.com/office/drawing/2014/main" id="{FD8513AB-1E7F-45D9-8EB7-A353279D49D2}"/>
                </a:ext>
              </a:extLst>
            </p:cNvPr>
            <p:cNvSpPr/>
            <p:nvPr/>
          </p:nvSpPr>
          <p:spPr>
            <a:xfrm>
              <a:off x="818398" y="296921"/>
              <a:ext cx="1726682" cy="6046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2" name="Straight Arrow Connector 31">
              <a:extLst>
                <a:ext uri="{FF2B5EF4-FFF2-40B4-BE49-F238E27FC236}">
                  <a16:creationId xmlns:a16="http://schemas.microsoft.com/office/drawing/2014/main" id="{FE5F6135-BC3E-4B21-A530-1AAEA4D5BE91}"/>
                </a:ext>
              </a:extLst>
            </p:cNvPr>
            <p:cNvCxnSpPr>
              <a:cxnSpLocks/>
              <a:stCxn id="31" idx="3"/>
            </p:cNvCxnSpPr>
            <p:nvPr/>
          </p:nvCxnSpPr>
          <p:spPr>
            <a:xfrm>
              <a:off x="2545080" y="599228"/>
              <a:ext cx="1513840" cy="4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55488E-400E-455A-A16D-9469D01F6AC8}"/>
                </a:ext>
              </a:extLst>
            </p:cNvPr>
            <p:cNvSpPr txBox="1"/>
            <p:nvPr/>
          </p:nvSpPr>
          <p:spPr>
            <a:xfrm>
              <a:off x="4058920" y="427911"/>
              <a:ext cx="5945571" cy="369332"/>
            </a:xfrm>
            <a:prstGeom prst="rect">
              <a:avLst/>
            </a:prstGeom>
            <a:noFill/>
          </p:spPr>
          <p:txBody>
            <a:bodyPr wrap="square" rtlCol="0">
              <a:spAutoFit/>
            </a:bodyPr>
            <a:lstStyle/>
            <a:p>
              <a:r>
                <a:rPr lang="vi-VN" dirty="0"/>
                <a:t>Tạo báo cáo ngày của cá nhân</a:t>
              </a:r>
            </a:p>
          </p:txBody>
        </p:sp>
      </p:grpSp>
    </p:spTree>
    <p:extLst>
      <p:ext uri="{BB962C8B-B14F-4D97-AF65-F5344CB8AC3E}">
        <p14:creationId xmlns:p14="http://schemas.microsoft.com/office/powerpoint/2010/main" val="221869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xit" presetSubtype="0" fill="hold"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xit" presetSubtype="0" fill="hold" nodeType="with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xit" presetSubtype="0" fill="hold"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7FCDB19-1BF7-4370-820C-50346837E2A6}"/>
              </a:ext>
            </a:extLst>
          </p:cNvPr>
          <p:cNvGraphicFramePr/>
          <p:nvPr>
            <p:extLst>
              <p:ext uri="{D42A27DB-BD31-4B8C-83A1-F6EECF244321}">
                <p14:modId xmlns:p14="http://schemas.microsoft.com/office/powerpoint/2010/main" val="1642399473"/>
              </p:ext>
            </p:extLst>
          </p:nvPr>
        </p:nvGraphicFramePr>
        <p:xfrm>
          <a:off x="181212" y="1103522"/>
          <a:ext cx="11829576" cy="2210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2C77341C-1B9F-4391-9D09-4FAC085F33E2}"/>
              </a:ext>
            </a:extLst>
          </p:cNvPr>
          <p:cNvSpPr/>
          <p:nvPr/>
        </p:nvSpPr>
        <p:spPr>
          <a:xfrm>
            <a:off x="0" y="3090827"/>
            <a:ext cx="11909946" cy="1023582"/>
          </a:xfrm>
          <a:prstGeom prst="rightArrow">
            <a:avLst>
              <a:gd name="adj1" fmla="val 7666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GHI NHẬN CÔNG LAO ĐỘNG TẠI MỖI CÔNG ĐOẠN</a:t>
            </a:r>
          </a:p>
        </p:txBody>
      </p:sp>
      <p:sp>
        <p:nvSpPr>
          <p:cNvPr id="4" name="Arrow: Right 3">
            <a:extLst>
              <a:ext uri="{FF2B5EF4-FFF2-40B4-BE49-F238E27FC236}">
                <a16:creationId xmlns:a16="http://schemas.microsoft.com/office/drawing/2014/main" id="{A29EA390-33C5-4E51-B452-74F6A03F1BC9}"/>
              </a:ext>
            </a:extLst>
          </p:cNvPr>
          <p:cNvSpPr/>
          <p:nvPr/>
        </p:nvSpPr>
        <p:spPr>
          <a:xfrm>
            <a:off x="0" y="4127665"/>
            <a:ext cx="11909946" cy="1023582"/>
          </a:xfrm>
          <a:prstGeom prst="rightArrow">
            <a:avLst>
              <a:gd name="adj1" fmla="val 7666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TRAO ĐỔI CÔNG VIỆC; QUẢN LÝ TÀI LIỆU, HỒ SƠ; QUẢN LÝ CUỘC HỌP</a:t>
            </a:r>
          </a:p>
        </p:txBody>
      </p:sp>
      <p:sp>
        <p:nvSpPr>
          <p:cNvPr id="5" name="Arrow: Right 4">
            <a:extLst>
              <a:ext uri="{FF2B5EF4-FFF2-40B4-BE49-F238E27FC236}">
                <a16:creationId xmlns:a16="http://schemas.microsoft.com/office/drawing/2014/main" id="{94EB5831-18D4-4825-9D75-F6E421DBDDA6}"/>
              </a:ext>
            </a:extLst>
          </p:cNvPr>
          <p:cNvSpPr/>
          <p:nvPr/>
        </p:nvSpPr>
        <p:spPr>
          <a:xfrm>
            <a:off x="0" y="5124735"/>
            <a:ext cx="11909946" cy="1023582"/>
          </a:xfrm>
          <a:prstGeom prst="rightArrow">
            <a:avLst>
              <a:gd name="adj1" fmla="val 7666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KIỂM SOÁT TIẾN ĐỘ CÔNG VIỆC; BIỂU ĐỒ GANTT VÀ NGUỒN LỰC </a:t>
            </a:r>
          </a:p>
        </p:txBody>
      </p:sp>
      <p:sp>
        <p:nvSpPr>
          <p:cNvPr id="6" name="Arrow: Right 5">
            <a:extLst>
              <a:ext uri="{FF2B5EF4-FFF2-40B4-BE49-F238E27FC236}">
                <a16:creationId xmlns:a16="http://schemas.microsoft.com/office/drawing/2014/main" id="{DCA64A99-D63A-491E-89F4-03B95F6CF228}"/>
              </a:ext>
            </a:extLst>
          </p:cNvPr>
          <p:cNvSpPr/>
          <p:nvPr/>
        </p:nvSpPr>
        <p:spPr>
          <a:xfrm>
            <a:off x="0" y="289432"/>
            <a:ext cx="11909946" cy="1023582"/>
          </a:xfrm>
          <a:prstGeom prst="rightArrow">
            <a:avLst>
              <a:gd name="adj1" fmla="val 7666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QUẢN LÝ CÔNG VIỆC THEO KẾ HOẠCH</a:t>
            </a:r>
          </a:p>
        </p:txBody>
      </p:sp>
    </p:spTree>
    <p:extLst>
      <p:ext uri="{BB962C8B-B14F-4D97-AF65-F5344CB8AC3E}">
        <p14:creationId xmlns:p14="http://schemas.microsoft.com/office/powerpoint/2010/main" val="156838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0" fill="hold"/>
                                        <p:tgtEl>
                                          <p:spTgt spid="6"/>
                                        </p:tgtEl>
                                        <p:attrNameLst>
                                          <p:attrName>ppt_x</p:attrName>
                                        </p:attrNameLst>
                                      </p:cBhvr>
                                      <p:tavLst>
                                        <p:tav tm="0">
                                          <p:val>
                                            <p:strVal val="0-#ppt_w/2"/>
                                          </p:val>
                                        </p:tav>
                                        <p:tav tm="100000">
                                          <p:val>
                                            <p:strVal val="#ppt_x"/>
                                          </p:val>
                                        </p:tav>
                                      </p:tavLst>
                                    </p:anim>
                                    <p:anim calcmode="lin" valueType="num">
                                      <p:cBhvr additive="base">
                                        <p:cTn id="8" dur="3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graphicEl>
                                              <a:dgm id="{0443D014-432E-4247-A365-F29D7A17B451}"/>
                                            </p:graphicEl>
                                          </p:spTgt>
                                        </p:tgtEl>
                                        <p:attrNameLst>
                                          <p:attrName>style.visibility</p:attrName>
                                        </p:attrNameLst>
                                      </p:cBhvr>
                                      <p:to>
                                        <p:strVal val="visible"/>
                                      </p:to>
                                    </p:set>
                                    <p:animEffect transition="in" filter="fade">
                                      <p:cBhvr>
                                        <p:cTn id="13" dur="500"/>
                                        <p:tgtEl>
                                          <p:spTgt spid="2">
                                            <p:graphicEl>
                                              <a:dgm id="{0443D014-432E-4247-A365-F29D7A17B451}"/>
                                            </p:graphicEl>
                                          </p:spTgt>
                                        </p:tgtEl>
                                      </p:cBhvr>
                                    </p:animEffect>
                                    <p:anim calcmode="lin" valueType="num">
                                      <p:cBhvr>
                                        <p:cTn id="14" dur="500" fill="hold"/>
                                        <p:tgtEl>
                                          <p:spTgt spid="2">
                                            <p:graphicEl>
                                              <a:dgm id="{0443D014-432E-4247-A365-F29D7A17B451}"/>
                                            </p:graphicEl>
                                          </p:spTgt>
                                        </p:tgtEl>
                                        <p:attrNameLst>
                                          <p:attrName>ppt_x</p:attrName>
                                        </p:attrNameLst>
                                      </p:cBhvr>
                                      <p:tavLst>
                                        <p:tav tm="0">
                                          <p:val>
                                            <p:strVal val="#ppt_x"/>
                                          </p:val>
                                        </p:tav>
                                        <p:tav tm="100000">
                                          <p:val>
                                            <p:strVal val="#ppt_x"/>
                                          </p:val>
                                        </p:tav>
                                      </p:tavLst>
                                    </p:anim>
                                    <p:anim calcmode="lin" valueType="num">
                                      <p:cBhvr>
                                        <p:cTn id="15" dur="500" fill="hold"/>
                                        <p:tgtEl>
                                          <p:spTgt spid="2">
                                            <p:graphicEl>
                                              <a:dgm id="{0443D014-432E-4247-A365-F29D7A17B451}"/>
                                            </p:graphic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graphicEl>
                                              <a:dgm id="{D39CBE63-3EC7-42A9-ACD3-59CB92AD6B7B}"/>
                                            </p:graphicEl>
                                          </p:spTgt>
                                        </p:tgtEl>
                                        <p:attrNameLst>
                                          <p:attrName>style.visibility</p:attrName>
                                        </p:attrNameLst>
                                      </p:cBhvr>
                                      <p:to>
                                        <p:strVal val="visible"/>
                                      </p:to>
                                    </p:set>
                                    <p:animEffect transition="in" filter="fade">
                                      <p:cBhvr>
                                        <p:cTn id="20" dur="500"/>
                                        <p:tgtEl>
                                          <p:spTgt spid="2">
                                            <p:graphicEl>
                                              <a:dgm id="{D39CBE63-3EC7-42A9-ACD3-59CB92AD6B7B}"/>
                                            </p:graphicEl>
                                          </p:spTgt>
                                        </p:tgtEl>
                                      </p:cBhvr>
                                    </p:animEffect>
                                    <p:anim calcmode="lin" valueType="num">
                                      <p:cBhvr>
                                        <p:cTn id="21" dur="500" fill="hold"/>
                                        <p:tgtEl>
                                          <p:spTgt spid="2">
                                            <p:graphicEl>
                                              <a:dgm id="{D39CBE63-3EC7-42A9-ACD3-59CB92AD6B7B}"/>
                                            </p:graphicEl>
                                          </p:spTgt>
                                        </p:tgtEl>
                                        <p:attrNameLst>
                                          <p:attrName>ppt_x</p:attrName>
                                        </p:attrNameLst>
                                      </p:cBhvr>
                                      <p:tavLst>
                                        <p:tav tm="0">
                                          <p:val>
                                            <p:strVal val="#ppt_x"/>
                                          </p:val>
                                        </p:tav>
                                        <p:tav tm="100000">
                                          <p:val>
                                            <p:strVal val="#ppt_x"/>
                                          </p:val>
                                        </p:tav>
                                      </p:tavLst>
                                    </p:anim>
                                    <p:anim calcmode="lin" valueType="num">
                                      <p:cBhvr>
                                        <p:cTn id="22" dur="500" fill="hold"/>
                                        <p:tgtEl>
                                          <p:spTgt spid="2">
                                            <p:graphicEl>
                                              <a:dgm id="{D39CBE63-3EC7-42A9-ACD3-59CB92AD6B7B}"/>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graphicEl>
                                              <a:dgm id="{DBBEBCEE-31F7-485E-97A0-725B4F761DB3}"/>
                                            </p:graphicEl>
                                          </p:spTgt>
                                        </p:tgtEl>
                                        <p:attrNameLst>
                                          <p:attrName>style.visibility</p:attrName>
                                        </p:attrNameLst>
                                      </p:cBhvr>
                                      <p:to>
                                        <p:strVal val="visible"/>
                                      </p:to>
                                    </p:set>
                                    <p:animEffect transition="in" filter="fade">
                                      <p:cBhvr>
                                        <p:cTn id="27" dur="500"/>
                                        <p:tgtEl>
                                          <p:spTgt spid="2">
                                            <p:graphicEl>
                                              <a:dgm id="{DBBEBCEE-31F7-485E-97A0-725B4F761DB3}"/>
                                            </p:graphicEl>
                                          </p:spTgt>
                                        </p:tgtEl>
                                      </p:cBhvr>
                                    </p:animEffect>
                                    <p:anim calcmode="lin" valueType="num">
                                      <p:cBhvr>
                                        <p:cTn id="28" dur="500" fill="hold"/>
                                        <p:tgtEl>
                                          <p:spTgt spid="2">
                                            <p:graphicEl>
                                              <a:dgm id="{DBBEBCEE-31F7-485E-97A0-725B4F761DB3}"/>
                                            </p:graphicEl>
                                          </p:spTgt>
                                        </p:tgtEl>
                                        <p:attrNameLst>
                                          <p:attrName>ppt_x</p:attrName>
                                        </p:attrNameLst>
                                      </p:cBhvr>
                                      <p:tavLst>
                                        <p:tav tm="0">
                                          <p:val>
                                            <p:strVal val="#ppt_x"/>
                                          </p:val>
                                        </p:tav>
                                        <p:tav tm="100000">
                                          <p:val>
                                            <p:strVal val="#ppt_x"/>
                                          </p:val>
                                        </p:tav>
                                      </p:tavLst>
                                    </p:anim>
                                    <p:anim calcmode="lin" valueType="num">
                                      <p:cBhvr>
                                        <p:cTn id="29" dur="500" fill="hold"/>
                                        <p:tgtEl>
                                          <p:spTgt spid="2">
                                            <p:graphicEl>
                                              <a:dgm id="{DBBEBCEE-31F7-485E-97A0-725B4F761DB3}"/>
                                            </p:graphic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graphicEl>
                                              <a:dgm id="{E967497B-D19C-4265-9D8F-A989B6C94DDF}"/>
                                            </p:graphicEl>
                                          </p:spTgt>
                                        </p:tgtEl>
                                        <p:attrNameLst>
                                          <p:attrName>style.visibility</p:attrName>
                                        </p:attrNameLst>
                                      </p:cBhvr>
                                      <p:to>
                                        <p:strVal val="visible"/>
                                      </p:to>
                                    </p:set>
                                    <p:animEffect transition="in" filter="fade">
                                      <p:cBhvr>
                                        <p:cTn id="34" dur="500"/>
                                        <p:tgtEl>
                                          <p:spTgt spid="2">
                                            <p:graphicEl>
                                              <a:dgm id="{E967497B-D19C-4265-9D8F-A989B6C94DDF}"/>
                                            </p:graphicEl>
                                          </p:spTgt>
                                        </p:tgtEl>
                                      </p:cBhvr>
                                    </p:animEffect>
                                    <p:anim calcmode="lin" valueType="num">
                                      <p:cBhvr>
                                        <p:cTn id="35" dur="500" fill="hold"/>
                                        <p:tgtEl>
                                          <p:spTgt spid="2">
                                            <p:graphicEl>
                                              <a:dgm id="{E967497B-D19C-4265-9D8F-A989B6C94DDF}"/>
                                            </p:graphicEl>
                                          </p:spTgt>
                                        </p:tgtEl>
                                        <p:attrNameLst>
                                          <p:attrName>ppt_x</p:attrName>
                                        </p:attrNameLst>
                                      </p:cBhvr>
                                      <p:tavLst>
                                        <p:tav tm="0">
                                          <p:val>
                                            <p:strVal val="#ppt_x"/>
                                          </p:val>
                                        </p:tav>
                                        <p:tav tm="100000">
                                          <p:val>
                                            <p:strVal val="#ppt_x"/>
                                          </p:val>
                                        </p:tav>
                                      </p:tavLst>
                                    </p:anim>
                                    <p:anim calcmode="lin" valueType="num">
                                      <p:cBhvr>
                                        <p:cTn id="36" dur="500" fill="hold"/>
                                        <p:tgtEl>
                                          <p:spTgt spid="2">
                                            <p:graphicEl>
                                              <a:dgm id="{E967497B-D19C-4265-9D8F-A989B6C94DDF}"/>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graphicEl>
                                              <a:dgm id="{AFA82106-C04A-4FD9-8A4E-904933888EAB}"/>
                                            </p:graphicEl>
                                          </p:spTgt>
                                        </p:tgtEl>
                                        <p:attrNameLst>
                                          <p:attrName>style.visibility</p:attrName>
                                        </p:attrNameLst>
                                      </p:cBhvr>
                                      <p:to>
                                        <p:strVal val="visible"/>
                                      </p:to>
                                    </p:set>
                                    <p:animEffect transition="in" filter="fade">
                                      <p:cBhvr>
                                        <p:cTn id="41" dur="500"/>
                                        <p:tgtEl>
                                          <p:spTgt spid="2">
                                            <p:graphicEl>
                                              <a:dgm id="{AFA82106-C04A-4FD9-8A4E-904933888EAB}"/>
                                            </p:graphicEl>
                                          </p:spTgt>
                                        </p:tgtEl>
                                      </p:cBhvr>
                                    </p:animEffect>
                                    <p:anim calcmode="lin" valueType="num">
                                      <p:cBhvr>
                                        <p:cTn id="42" dur="500" fill="hold"/>
                                        <p:tgtEl>
                                          <p:spTgt spid="2">
                                            <p:graphicEl>
                                              <a:dgm id="{AFA82106-C04A-4FD9-8A4E-904933888EAB}"/>
                                            </p:graphicEl>
                                          </p:spTgt>
                                        </p:tgtEl>
                                        <p:attrNameLst>
                                          <p:attrName>ppt_x</p:attrName>
                                        </p:attrNameLst>
                                      </p:cBhvr>
                                      <p:tavLst>
                                        <p:tav tm="0">
                                          <p:val>
                                            <p:strVal val="#ppt_x"/>
                                          </p:val>
                                        </p:tav>
                                        <p:tav tm="100000">
                                          <p:val>
                                            <p:strVal val="#ppt_x"/>
                                          </p:val>
                                        </p:tav>
                                      </p:tavLst>
                                    </p:anim>
                                    <p:anim calcmode="lin" valueType="num">
                                      <p:cBhvr>
                                        <p:cTn id="43" dur="500" fill="hold"/>
                                        <p:tgtEl>
                                          <p:spTgt spid="2">
                                            <p:graphicEl>
                                              <a:dgm id="{AFA82106-C04A-4FD9-8A4E-904933888EAB}"/>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graphicEl>
                                              <a:dgm id="{95A7F748-96CA-4E60-8848-78FA29CA5877}"/>
                                            </p:graphicEl>
                                          </p:spTgt>
                                        </p:tgtEl>
                                        <p:attrNameLst>
                                          <p:attrName>style.visibility</p:attrName>
                                        </p:attrNameLst>
                                      </p:cBhvr>
                                      <p:to>
                                        <p:strVal val="visible"/>
                                      </p:to>
                                    </p:set>
                                    <p:animEffect transition="in" filter="fade">
                                      <p:cBhvr>
                                        <p:cTn id="48" dur="500"/>
                                        <p:tgtEl>
                                          <p:spTgt spid="2">
                                            <p:graphicEl>
                                              <a:dgm id="{95A7F748-96CA-4E60-8848-78FA29CA5877}"/>
                                            </p:graphicEl>
                                          </p:spTgt>
                                        </p:tgtEl>
                                      </p:cBhvr>
                                    </p:animEffect>
                                    <p:anim calcmode="lin" valueType="num">
                                      <p:cBhvr>
                                        <p:cTn id="49" dur="500" fill="hold"/>
                                        <p:tgtEl>
                                          <p:spTgt spid="2">
                                            <p:graphicEl>
                                              <a:dgm id="{95A7F748-96CA-4E60-8848-78FA29CA5877}"/>
                                            </p:graphicEl>
                                          </p:spTgt>
                                        </p:tgtEl>
                                        <p:attrNameLst>
                                          <p:attrName>ppt_x</p:attrName>
                                        </p:attrNameLst>
                                      </p:cBhvr>
                                      <p:tavLst>
                                        <p:tav tm="0">
                                          <p:val>
                                            <p:strVal val="#ppt_x"/>
                                          </p:val>
                                        </p:tav>
                                        <p:tav tm="100000">
                                          <p:val>
                                            <p:strVal val="#ppt_x"/>
                                          </p:val>
                                        </p:tav>
                                      </p:tavLst>
                                    </p:anim>
                                    <p:anim calcmode="lin" valueType="num">
                                      <p:cBhvr>
                                        <p:cTn id="50" dur="500" fill="hold"/>
                                        <p:tgtEl>
                                          <p:spTgt spid="2">
                                            <p:graphicEl>
                                              <a:dgm id="{95A7F748-96CA-4E60-8848-78FA29CA5877}"/>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
                                            <p:graphicEl>
                                              <a:dgm id="{8F80C9EB-3BE1-4499-92F3-2D680085EC91}"/>
                                            </p:graphicEl>
                                          </p:spTgt>
                                        </p:tgtEl>
                                        <p:attrNameLst>
                                          <p:attrName>style.visibility</p:attrName>
                                        </p:attrNameLst>
                                      </p:cBhvr>
                                      <p:to>
                                        <p:strVal val="visible"/>
                                      </p:to>
                                    </p:set>
                                    <p:animEffect transition="in" filter="fade">
                                      <p:cBhvr>
                                        <p:cTn id="55" dur="500"/>
                                        <p:tgtEl>
                                          <p:spTgt spid="2">
                                            <p:graphicEl>
                                              <a:dgm id="{8F80C9EB-3BE1-4499-92F3-2D680085EC91}"/>
                                            </p:graphicEl>
                                          </p:spTgt>
                                        </p:tgtEl>
                                      </p:cBhvr>
                                    </p:animEffect>
                                    <p:anim calcmode="lin" valueType="num">
                                      <p:cBhvr>
                                        <p:cTn id="56" dur="500" fill="hold"/>
                                        <p:tgtEl>
                                          <p:spTgt spid="2">
                                            <p:graphicEl>
                                              <a:dgm id="{8F80C9EB-3BE1-4499-92F3-2D680085EC91}"/>
                                            </p:graphicEl>
                                          </p:spTgt>
                                        </p:tgtEl>
                                        <p:attrNameLst>
                                          <p:attrName>ppt_x</p:attrName>
                                        </p:attrNameLst>
                                      </p:cBhvr>
                                      <p:tavLst>
                                        <p:tav tm="0">
                                          <p:val>
                                            <p:strVal val="#ppt_x"/>
                                          </p:val>
                                        </p:tav>
                                        <p:tav tm="100000">
                                          <p:val>
                                            <p:strVal val="#ppt_x"/>
                                          </p:val>
                                        </p:tav>
                                      </p:tavLst>
                                    </p:anim>
                                    <p:anim calcmode="lin" valueType="num">
                                      <p:cBhvr>
                                        <p:cTn id="57" dur="500" fill="hold"/>
                                        <p:tgtEl>
                                          <p:spTgt spid="2">
                                            <p:graphicEl>
                                              <a:dgm id="{8F80C9EB-3BE1-4499-92F3-2D680085EC9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
                                            <p:graphicEl>
                                              <a:dgm id="{963B2BB2-A5E9-46BB-B129-7FC462B13EC2}"/>
                                            </p:graphicEl>
                                          </p:spTgt>
                                        </p:tgtEl>
                                        <p:attrNameLst>
                                          <p:attrName>style.visibility</p:attrName>
                                        </p:attrNameLst>
                                      </p:cBhvr>
                                      <p:to>
                                        <p:strVal val="visible"/>
                                      </p:to>
                                    </p:set>
                                    <p:animEffect transition="in" filter="fade">
                                      <p:cBhvr>
                                        <p:cTn id="62" dur="500"/>
                                        <p:tgtEl>
                                          <p:spTgt spid="2">
                                            <p:graphicEl>
                                              <a:dgm id="{963B2BB2-A5E9-46BB-B129-7FC462B13EC2}"/>
                                            </p:graphicEl>
                                          </p:spTgt>
                                        </p:tgtEl>
                                      </p:cBhvr>
                                    </p:animEffect>
                                    <p:anim calcmode="lin" valueType="num">
                                      <p:cBhvr>
                                        <p:cTn id="63" dur="500" fill="hold"/>
                                        <p:tgtEl>
                                          <p:spTgt spid="2">
                                            <p:graphicEl>
                                              <a:dgm id="{963B2BB2-A5E9-46BB-B129-7FC462B13EC2}"/>
                                            </p:graphicEl>
                                          </p:spTgt>
                                        </p:tgtEl>
                                        <p:attrNameLst>
                                          <p:attrName>ppt_x</p:attrName>
                                        </p:attrNameLst>
                                      </p:cBhvr>
                                      <p:tavLst>
                                        <p:tav tm="0">
                                          <p:val>
                                            <p:strVal val="#ppt_x"/>
                                          </p:val>
                                        </p:tav>
                                        <p:tav tm="100000">
                                          <p:val>
                                            <p:strVal val="#ppt_x"/>
                                          </p:val>
                                        </p:tav>
                                      </p:tavLst>
                                    </p:anim>
                                    <p:anim calcmode="lin" valueType="num">
                                      <p:cBhvr>
                                        <p:cTn id="64" dur="500" fill="hold"/>
                                        <p:tgtEl>
                                          <p:spTgt spid="2">
                                            <p:graphicEl>
                                              <a:dgm id="{963B2BB2-A5E9-46BB-B129-7FC462B13EC2}"/>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
                                            <p:graphicEl>
                                              <a:dgm id="{2F1116E8-F420-4C5B-A385-E13FCC768082}"/>
                                            </p:graphicEl>
                                          </p:spTgt>
                                        </p:tgtEl>
                                        <p:attrNameLst>
                                          <p:attrName>style.visibility</p:attrName>
                                        </p:attrNameLst>
                                      </p:cBhvr>
                                      <p:to>
                                        <p:strVal val="visible"/>
                                      </p:to>
                                    </p:set>
                                    <p:animEffect transition="in" filter="fade">
                                      <p:cBhvr>
                                        <p:cTn id="69" dur="500"/>
                                        <p:tgtEl>
                                          <p:spTgt spid="2">
                                            <p:graphicEl>
                                              <a:dgm id="{2F1116E8-F420-4C5B-A385-E13FCC768082}"/>
                                            </p:graphicEl>
                                          </p:spTgt>
                                        </p:tgtEl>
                                      </p:cBhvr>
                                    </p:animEffect>
                                    <p:anim calcmode="lin" valueType="num">
                                      <p:cBhvr>
                                        <p:cTn id="70" dur="500" fill="hold"/>
                                        <p:tgtEl>
                                          <p:spTgt spid="2">
                                            <p:graphicEl>
                                              <a:dgm id="{2F1116E8-F420-4C5B-A385-E13FCC768082}"/>
                                            </p:graphicEl>
                                          </p:spTgt>
                                        </p:tgtEl>
                                        <p:attrNameLst>
                                          <p:attrName>ppt_x</p:attrName>
                                        </p:attrNameLst>
                                      </p:cBhvr>
                                      <p:tavLst>
                                        <p:tav tm="0">
                                          <p:val>
                                            <p:strVal val="#ppt_x"/>
                                          </p:val>
                                        </p:tav>
                                        <p:tav tm="100000">
                                          <p:val>
                                            <p:strVal val="#ppt_x"/>
                                          </p:val>
                                        </p:tav>
                                      </p:tavLst>
                                    </p:anim>
                                    <p:anim calcmode="lin" valueType="num">
                                      <p:cBhvr>
                                        <p:cTn id="71" dur="500" fill="hold"/>
                                        <p:tgtEl>
                                          <p:spTgt spid="2">
                                            <p:graphicEl>
                                              <a:dgm id="{2F1116E8-F420-4C5B-A385-E13FCC768082}"/>
                                            </p:graphic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
                                            <p:graphicEl>
                                              <a:dgm id="{A33D36A6-889C-4613-AB89-13DA22471172}"/>
                                            </p:graphicEl>
                                          </p:spTgt>
                                        </p:tgtEl>
                                        <p:attrNameLst>
                                          <p:attrName>style.visibility</p:attrName>
                                        </p:attrNameLst>
                                      </p:cBhvr>
                                      <p:to>
                                        <p:strVal val="visible"/>
                                      </p:to>
                                    </p:set>
                                    <p:animEffect transition="in" filter="fade">
                                      <p:cBhvr>
                                        <p:cTn id="76" dur="500"/>
                                        <p:tgtEl>
                                          <p:spTgt spid="2">
                                            <p:graphicEl>
                                              <a:dgm id="{A33D36A6-889C-4613-AB89-13DA22471172}"/>
                                            </p:graphicEl>
                                          </p:spTgt>
                                        </p:tgtEl>
                                      </p:cBhvr>
                                    </p:animEffect>
                                    <p:anim calcmode="lin" valueType="num">
                                      <p:cBhvr>
                                        <p:cTn id="77" dur="500" fill="hold"/>
                                        <p:tgtEl>
                                          <p:spTgt spid="2">
                                            <p:graphicEl>
                                              <a:dgm id="{A33D36A6-889C-4613-AB89-13DA22471172}"/>
                                            </p:graphicEl>
                                          </p:spTgt>
                                        </p:tgtEl>
                                        <p:attrNameLst>
                                          <p:attrName>ppt_x</p:attrName>
                                        </p:attrNameLst>
                                      </p:cBhvr>
                                      <p:tavLst>
                                        <p:tav tm="0">
                                          <p:val>
                                            <p:strVal val="#ppt_x"/>
                                          </p:val>
                                        </p:tav>
                                        <p:tav tm="100000">
                                          <p:val>
                                            <p:strVal val="#ppt_x"/>
                                          </p:val>
                                        </p:tav>
                                      </p:tavLst>
                                    </p:anim>
                                    <p:anim calcmode="lin" valueType="num">
                                      <p:cBhvr>
                                        <p:cTn id="78" dur="500" fill="hold"/>
                                        <p:tgtEl>
                                          <p:spTgt spid="2">
                                            <p:graphicEl>
                                              <a:dgm id="{A33D36A6-889C-4613-AB89-13DA22471172}"/>
                                            </p:graphic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3000" fill="hold"/>
                                        <p:tgtEl>
                                          <p:spTgt spid="3"/>
                                        </p:tgtEl>
                                        <p:attrNameLst>
                                          <p:attrName>ppt_x</p:attrName>
                                        </p:attrNameLst>
                                      </p:cBhvr>
                                      <p:tavLst>
                                        <p:tav tm="0">
                                          <p:val>
                                            <p:strVal val="0-#ppt_w/2"/>
                                          </p:val>
                                        </p:tav>
                                        <p:tav tm="100000">
                                          <p:val>
                                            <p:strVal val="#ppt_x"/>
                                          </p:val>
                                        </p:tav>
                                      </p:tavLst>
                                    </p:anim>
                                    <p:anim calcmode="lin" valueType="num">
                                      <p:cBhvr additive="base">
                                        <p:cTn id="84"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3000" fill="hold"/>
                                        <p:tgtEl>
                                          <p:spTgt spid="4"/>
                                        </p:tgtEl>
                                        <p:attrNameLst>
                                          <p:attrName>ppt_x</p:attrName>
                                        </p:attrNameLst>
                                      </p:cBhvr>
                                      <p:tavLst>
                                        <p:tav tm="0">
                                          <p:val>
                                            <p:strVal val="0-#ppt_w/2"/>
                                          </p:val>
                                        </p:tav>
                                        <p:tav tm="100000">
                                          <p:val>
                                            <p:strVal val="#ppt_x"/>
                                          </p:val>
                                        </p:tav>
                                      </p:tavLst>
                                    </p:anim>
                                    <p:anim calcmode="lin" valueType="num">
                                      <p:cBhvr additive="base">
                                        <p:cTn id="90" dur="3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additive="base">
                                        <p:cTn id="95" dur="3000" fill="hold"/>
                                        <p:tgtEl>
                                          <p:spTgt spid="5"/>
                                        </p:tgtEl>
                                        <p:attrNameLst>
                                          <p:attrName>ppt_x</p:attrName>
                                        </p:attrNameLst>
                                      </p:cBhvr>
                                      <p:tavLst>
                                        <p:tav tm="0">
                                          <p:val>
                                            <p:strVal val="0-#ppt_w/2"/>
                                          </p:val>
                                        </p:tav>
                                        <p:tav tm="100000">
                                          <p:val>
                                            <p:strVal val="#ppt_x"/>
                                          </p:val>
                                        </p:tav>
                                      </p:tavLst>
                                    </p:anim>
                                    <p:anim calcmode="lin" valueType="num">
                                      <p:cBhvr additive="base">
                                        <p:cTn id="96" dur="3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3"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846EE3-D699-4A03-8697-5CCABD302F33}"/>
              </a:ext>
            </a:extLst>
          </p:cNvPr>
          <p:cNvSpPr>
            <a:spLocks noGrp="1"/>
          </p:cNvSpPr>
          <p:nvPr>
            <p:ph type="title"/>
          </p:nvPr>
        </p:nvSpPr>
        <p:spPr/>
        <p:txBody>
          <a:bodyPr/>
          <a:lstStyle/>
          <a:p>
            <a:r>
              <a:rPr lang="en-US" dirty="0"/>
              <a:t>LẬP KẾ HOẠCH CÔNG VIỆC</a:t>
            </a:r>
            <a:endParaRPr lang="vi-VN" dirty="0"/>
          </a:p>
        </p:txBody>
      </p:sp>
      <p:sp>
        <p:nvSpPr>
          <p:cNvPr id="5" name="Text Placeholder 4">
            <a:extLst>
              <a:ext uri="{FF2B5EF4-FFF2-40B4-BE49-F238E27FC236}">
                <a16:creationId xmlns:a16="http://schemas.microsoft.com/office/drawing/2014/main" id="{45A67B8C-5F83-475F-ADC9-4519CEC03280}"/>
              </a:ext>
            </a:extLst>
          </p:cNvPr>
          <p:cNvSpPr>
            <a:spLocks noGrp="1"/>
          </p:cNvSpPr>
          <p:nvPr>
            <p:ph type="body" idx="1"/>
          </p:nvPr>
        </p:nvSpPr>
        <p:spPr>
          <a:xfrm>
            <a:off x="1454238" y="3806195"/>
            <a:ext cx="10123081" cy="2752085"/>
          </a:xfrm>
        </p:spPr>
        <p:txBody>
          <a:bodyPr>
            <a:normAutofit/>
          </a:bodyPr>
          <a:lstStyle/>
          <a:p>
            <a:r>
              <a:rPr lang="en-US" b="1" dirty="0">
                <a:effectLst>
                  <a:outerShdw blurRad="38100" dist="38100" dir="2700000" algn="tl">
                    <a:srgbClr val="000000">
                      <a:alpha val="43137"/>
                    </a:srgbClr>
                  </a:outerShdw>
                </a:effectLst>
              </a:rPr>
              <a:t>DÀNH CHO CẤP QUẢN LÝ:</a:t>
            </a:r>
          </a:p>
          <a:p>
            <a:pPr marL="285750" indent="-285750">
              <a:buFontTx/>
              <a:buChar char="-"/>
            </a:pPr>
            <a:r>
              <a:rPr lang="en-US" b="1" u="sng" dirty="0">
                <a:effectLst>
                  <a:outerShdw blurRad="38100" dist="38100" dir="2700000" algn="tl">
                    <a:srgbClr val="000000">
                      <a:alpha val="43137"/>
                    </a:srgbClr>
                  </a:outerShdw>
                </a:effectLst>
              </a:rPr>
              <a:t>Lập Kế hoạch công việc: </a:t>
            </a:r>
            <a:r>
              <a:rPr lang="en-US" dirty="0"/>
              <a:t>Chi tiết từng đầu mục công việc, thời </a:t>
            </a:r>
            <a:r>
              <a:rPr lang="en-US" dirty="0" err="1"/>
              <a:t>gian</a:t>
            </a:r>
            <a:r>
              <a:rPr lang="en-US" dirty="0"/>
              <a:t> bắt đầu/kết thúc, thời l</a:t>
            </a:r>
            <a:r>
              <a:rPr lang="vi-VN" dirty="0"/>
              <a:t>ư</a:t>
            </a:r>
            <a:r>
              <a:rPr lang="en-US" dirty="0" err="1"/>
              <a:t>ợng</a:t>
            </a:r>
            <a:r>
              <a:rPr lang="en-US" dirty="0"/>
              <a:t> dự kiến, trách nhiệm ng</a:t>
            </a:r>
            <a:r>
              <a:rPr lang="vi-VN" dirty="0"/>
              <a:t>ười thực hiện, người kiểm soát bước công việc, ràng buộc tiến độ của các đầu mục công việc.</a:t>
            </a:r>
          </a:p>
        </p:txBody>
      </p:sp>
    </p:spTree>
    <p:extLst>
      <p:ext uri="{BB962C8B-B14F-4D97-AF65-F5344CB8AC3E}">
        <p14:creationId xmlns:p14="http://schemas.microsoft.com/office/powerpoint/2010/main" val="274652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290</TotalTime>
  <Words>3063</Words>
  <Application>Microsoft Office PowerPoint</Application>
  <PresentationFormat>Widescreen</PresentationFormat>
  <Paragraphs>211</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Gill Sans MT</vt:lpstr>
      <vt:lpstr>Gallery</vt:lpstr>
      <vt:lpstr>HƯỚNG DẪN SỬ DỤNG  1c:Document management (1C:DM) trong quản lý công việc</vt:lpstr>
      <vt:lpstr>PowerPoint Presentation</vt:lpstr>
      <vt:lpstr>GIỚI THIỆU KHÁI QUÁT 1c:dm</vt:lpstr>
      <vt:lpstr>PowerPoint Presentation</vt:lpstr>
      <vt:lpstr>PowerPoint Presentation</vt:lpstr>
      <vt:lpstr>PowerPoint Presentation</vt:lpstr>
      <vt:lpstr>PowerPoint Presentation</vt:lpstr>
      <vt:lpstr>PowerPoint Presentation</vt:lpstr>
      <vt:lpstr>LẬP KẾ HOẠCH CÔNG VIỆC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VIỆC THEO KẾ HOẠCH</vt:lpstr>
      <vt:lpstr>PowerPoint Presentation</vt:lpstr>
      <vt:lpstr>PowerPoint Presentation</vt:lpstr>
      <vt:lpstr>PowerPoint Presentation</vt:lpstr>
      <vt:lpstr>PowerPoint Presentation</vt:lpstr>
      <vt:lpstr>THỰC HIỆN CÔNG VIỆC ĐƯỢC GIAO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 HẠN CÔNG VIỆC</vt:lpstr>
      <vt:lpstr>PowerPoint Presentation</vt:lpstr>
      <vt:lpstr>PowerPoint Presentation</vt:lpstr>
      <vt:lpstr>TRAO ĐỔI TRONG QUÁ TRÌNH THỰC HIỆN DỰ ÁN/KẾ HOẠCH CÔNG VIỆC</vt:lpstr>
      <vt:lpstr>PowerPoint Presentation</vt:lpstr>
      <vt:lpstr>QUẢN LÝ TOÀN BỘ QUÁ TRÌNH THỰC HIỆN DỰ ÁN/KẾ HOẠCH CÔNG VIỆC</vt:lpstr>
      <vt:lpstr>PowerPoint Presentation</vt:lpstr>
      <vt:lpstr>XIN PHÉP VẮNG MẶT</vt:lpstr>
      <vt:lpstr>PowerPoint Presentation</vt:lpstr>
      <vt:lpstr>PowerPoint Presentation</vt:lpstr>
      <vt:lpstr>BÀI TẬP THỰC HÀNH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HƯỚNG DẪN SỬ DỤNG  1c:Document management (1C:DM) trong quản lý công việc</dc:title>
  <dc:creator>Thanh Sơn Nguyễn</dc:creator>
  <cp:lastModifiedBy>Thanh Sơn Nguyễn</cp:lastModifiedBy>
  <cp:revision>11</cp:revision>
  <dcterms:created xsi:type="dcterms:W3CDTF">2020-09-13T15:39:29Z</dcterms:created>
  <dcterms:modified xsi:type="dcterms:W3CDTF">2020-09-17T04:22:17Z</dcterms:modified>
</cp:coreProperties>
</file>